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94"/>
  </p:notesMasterIdLst>
  <p:sldIdLst>
    <p:sldId id="256" r:id="rId3"/>
    <p:sldId id="326" r:id="rId4"/>
    <p:sldId id="323" r:id="rId5"/>
    <p:sldId id="259" r:id="rId6"/>
    <p:sldId id="260" r:id="rId7"/>
    <p:sldId id="261" r:id="rId8"/>
    <p:sldId id="263" r:id="rId9"/>
    <p:sldId id="327" r:id="rId10"/>
    <p:sldId id="265" r:id="rId11"/>
    <p:sldId id="266" r:id="rId12"/>
    <p:sldId id="267" r:id="rId13"/>
    <p:sldId id="268" r:id="rId14"/>
    <p:sldId id="269" r:id="rId15"/>
    <p:sldId id="328" r:id="rId16"/>
    <p:sldId id="329" r:id="rId17"/>
    <p:sldId id="272" r:id="rId18"/>
    <p:sldId id="273" r:id="rId19"/>
    <p:sldId id="33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31" r:id="rId33"/>
    <p:sldId id="332" r:id="rId34"/>
    <p:sldId id="333" r:id="rId35"/>
    <p:sldId id="334" r:id="rId36"/>
    <p:sldId id="357" r:id="rId37"/>
    <p:sldId id="335" r:id="rId38"/>
    <p:sldId id="336" r:id="rId39"/>
    <p:sldId id="337" r:id="rId40"/>
    <p:sldId id="358" r:id="rId41"/>
    <p:sldId id="338" r:id="rId42"/>
    <p:sldId id="339" r:id="rId43"/>
    <p:sldId id="340" r:id="rId44"/>
    <p:sldId id="341" r:id="rId45"/>
    <p:sldId id="359" r:id="rId46"/>
    <p:sldId id="342" r:id="rId47"/>
    <p:sldId id="343" r:id="rId48"/>
    <p:sldId id="344" r:id="rId49"/>
    <p:sldId id="345" r:id="rId50"/>
    <p:sldId id="346" r:id="rId51"/>
    <p:sldId id="347" r:id="rId52"/>
    <p:sldId id="348" r:id="rId53"/>
    <p:sldId id="360" r:id="rId54"/>
    <p:sldId id="349" r:id="rId55"/>
    <p:sldId id="350" r:id="rId56"/>
    <p:sldId id="351" r:id="rId57"/>
    <p:sldId id="352" r:id="rId58"/>
    <p:sldId id="353" r:id="rId59"/>
    <p:sldId id="354" r:id="rId60"/>
    <p:sldId id="355" r:id="rId61"/>
    <p:sldId id="35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9"/>
  </p:normalViewPr>
  <p:slideViewPr>
    <p:cSldViewPr snapToGrid="0" snapToObjects="1">
      <p:cViewPr varScale="1">
        <p:scale>
          <a:sx n="81" d="100"/>
          <a:sy n="81" d="100"/>
        </p:scale>
        <p:origin x="19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2929931040"/>
      </p:ext>
    </p:extLst>
  </p:cSld>
  <p:clrMap bg1="lt1" tx1="dk1" bg2="lt2" tx2="dk2" accent1="accent1" accent2="accent2" accent3="accent3" accent4="accent4" accent5="accent5" accent6="accent6" hlink="hlink" folHlink="folHlink"/>
  <p:notesStyle>
    <a:lvl1pPr defTabSz="457200" latinLnBrk="0">
      <a:defRPr sz="1200">
        <a:latin typeface="Arial" panose="020B0604020202020204" pitchFamily="34" charset="0"/>
        <a:ea typeface="+mj-ea"/>
        <a:cs typeface="Arial" panose="020B0604020202020204" pitchFamily="34" charset="0"/>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dirty="0"/>
          </a:p>
        </p:txBody>
      </p:sp>
      <p:sp>
        <p:nvSpPr>
          <p:cNvPr id="115" name="Shape 11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7586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200" dirty="0">
                <a:effectLst/>
                <a:sym typeface="Calibri"/>
              </a:rPr>
              <a:t>If staff says it can't use a full-page photo because they have to do 3-times coverage, tell them they could do it for a theme or divider spread. It's a sin to bury a great photo on a spread with 20 other photos. Let it speak. Readers always love it.</a:t>
            </a:r>
          </a:p>
          <a:p>
            <a:endParaRPr lang="en-US" dirty="0"/>
          </a:p>
        </p:txBody>
      </p:sp>
    </p:spTree>
    <p:extLst>
      <p:ext uri="{BB962C8B-B14F-4D97-AF65-F5344CB8AC3E}">
        <p14:creationId xmlns:p14="http://schemas.microsoft.com/office/powerpoint/2010/main" val="292490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12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 around player’s head creates ‘framing’ of subject’s face</a:t>
            </a:r>
          </a:p>
        </p:txBody>
      </p:sp>
    </p:spTree>
    <p:extLst>
      <p:ext uri="{BB962C8B-B14F-4D97-AF65-F5344CB8AC3E}">
        <p14:creationId xmlns:p14="http://schemas.microsoft.com/office/powerpoint/2010/main" val="1676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9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sym typeface="Calibri"/>
              </a:rPr>
              <a:t>Depth/layers is realizing a photo has a foreground, middle ground and background, all contributing to the overall story of the photo.</a:t>
            </a:r>
            <a:r>
              <a:rPr lang="en-US" sz="1200" baseline="0" dirty="0">
                <a:effectLst/>
                <a:sym typeface="Calibri"/>
              </a:rPr>
              <a:t> </a:t>
            </a:r>
            <a:r>
              <a:rPr lang="en-US" sz="1200" dirty="0">
                <a:effectLst/>
                <a:sym typeface="Calibri"/>
              </a:rPr>
              <a:t>Some images work better when all three of these layers are in focus and represented in the photo.</a:t>
            </a:r>
          </a:p>
          <a:p>
            <a:endParaRPr lang="en-US" dirty="0"/>
          </a:p>
        </p:txBody>
      </p:sp>
    </p:spTree>
    <p:extLst>
      <p:ext uri="{BB962C8B-B14F-4D97-AF65-F5344CB8AC3E}">
        <p14:creationId xmlns:p14="http://schemas.microsoft.com/office/powerpoint/2010/main" val="356084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sym typeface="Calibri"/>
              </a:rPr>
              <a:t>Simplicity is controlling the background by observing how that background content could distract from the center of visual interest. If you can control or frame up the background to eliminate distracting elements, do it.</a:t>
            </a:r>
          </a:p>
          <a:p>
            <a:r>
              <a:rPr lang="en-US" sz="1200" dirty="0">
                <a:effectLst/>
                <a:sym typeface="Calibri"/>
              </a:rPr>
              <a:t> </a:t>
            </a:r>
          </a:p>
          <a:p>
            <a:endParaRPr lang="en-US" dirty="0"/>
          </a:p>
        </p:txBody>
      </p:sp>
    </p:spTree>
    <p:extLst>
      <p:ext uri="{BB962C8B-B14F-4D97-AF65-F5344CB8AC3E}">
        <p14:creationId xmlns:p14="http://schemas.microsoft.com/office/powerpoint/2010/main" val="401263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 xmlns:a16="http://schemas.microsoft.com/office/drawing/2014/main" id="{D156F0F9-4684-43C7-8C18-640D7505F5F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92D0A28-FDB3-4C1C-81BD-4FD6333DF9CE}" type="datetimeFigureOut">
              <a:rPr lang="en-US" smtClean="0"/>
              <a:pPr>
                <a:defRPr/>
              </a:pPr>
              <a:t>9/4/2019</a:t>
            </a:fld>
            <a:endParaRPr lang="en-US" dirty="0"/>
          </a:p>
        </p:txBody>
      </p:sp>
      <p:sp>
        <p:nvSpPr>
          <p:cNvPr id="5" name="Footer Placeholder 4">
            <a:extLst>
              <a:ext uri="{FF2B5EF4-FFF2-40B4-BE49-F238E27FC236}">
                <a16:creationId xmlns="" xmlns:a16="http://schemas.microsoft.com/office/drawing/2014/main" id="{136C7DFD-FBC7-4095-919A-FD2D362ED5D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 xmlns:a16="http://schemas.microsoft.com/office/drawing/2014/main" id="{C9E94B72-2223-451E-A97E-4CC7AFDD361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EDB9CE72-0CE5-4E0E-9B3A-6A14698115C3}" type="slidenum">
              <a:rPr lang="en-US" altLang="en-US" smtClean="0"/>
              <a:pPr>
                <a:defRPr/>
              </a:pPr>
              <a:t>‹#›</a:t>
            </a:fld>
            <a:endParaRPr lang="en-US" altLang="en-US" dirty="0"/>
          </a:p>
        </p:txBody>
      </p:sp>
    </p:spTree>
    <p:extLst>
      <p:ext uri="{BB962C8B-B14F-4D97-AF65-F5344CB8AC3E}">
        <p14:creationId xmlns:p14="http://schemas.microsoft.com/office/powerpoint/2010/main" val="37671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6E32EC81-A79A-479C-97B2-91179850D0E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9D8A365-829D-42A3-A552-D6712CB6D589}" type="datetimeFigureOut">
              <a:rPr lang="en-US" smtClean="0"/>
              <a:pPr>
                <a:defRPr/>
              </a:pPr>
              <a:t>9/4/2019</a:t>
            </a:fld>
            <a:endParaRPr lang="en-US" dirty="0"/>
          </a:p>
        </p:txBody>
      </p:sp>
      <p:sp>
        <p:nvSpPr>
          <p:cNvPr id="5" name="Footer Placeholder 4">
            <a:extLst>
              <a:ext uri="{FF2B5EF4-FFF2-40B4-BE49-F238E27FC236}">
                <a16:creationId xmlns="" xmlns:a16="http://schemas.microsoft.com/office/drawing/2014/main" id="{D891C722-C404-433A-A312-5ED80EE1C27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 xmlns:a16="http://schemas.microsoft.com/office/drawing/2014/main" id="{6FA7C43A-1359-4FE5-8261-A1554D7861B5}"/>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B3F072B5-04AD-4913-962F-77238C7F73DE}" type="slidenum">
              <a:rPr lang="en-US" altLang="en-US" smtClean="0"/>
              <a:pPr>
                <a:defRPr/>
              </a:pPr>
              <a:t>‹#›</a:t>
            </a:fld>
            <a:endParaRPr lang="en-US" altLang="en-US" dirty="0"/>
          </a:p>
        </p:txBody>
      </p:sp>
    </p:spTree>
    <p:extLst>
      <p:ext uri="{BB962C8B-B14F-4D97-AF65-F5344CB8AC3E}">
        <p14:creationId xmlns:p14="http://schemas.microsoft.com/office/powerpoint/2010/main" val="177277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7A40757E-8582-4328-8029-F477C6CA58C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D01687DF-3842-41AB-BAB3-69B639F47498}" type="datetimeFigureOut">
              <a:rPr lang="en-US" smtClean="0"/>
              <a:pPr>
                <a:defRPr/>
              </a:pPr>
              <a:t>9/4/2019</a:t>
            </a:fld>
            <a:endParaRPr lang="en-US" dirty="0"/>
          </a:p>
        </p:txBody>
      </p:sp>
      <p:sp>
        <p:nvSpPr>
          <p:cNvPr id="5" name="Footer Placeholder 4">
            <a:extLst>
              <a:ext uri="{FF2B5EF4-FFF2-40B4-BE49-F238E27FC236}">
                <a16:creationId xmlns="" xmlns:a16="http://schemas.microsoft.com/office/drawing/2014/main" id="{A5E4E829-CC8A-4475-BD0D-9ED3EB1717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 xmlns:a16="http://schemas.microsoft.com/office/drawing/2014/main" id="{4A8A0200-3725-404D-BA28-B4BDB960B854}"/>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AE716FAD-ECC8-4B4B-B611-27A35D215A43}" type="slidenum">
              <a:rPr lang="en-US" altLang="en-US" smtClean="0"/>
              <a:pPr>
                <a:defRPr/>
              </a:pPr>
              <a:t>‹#›</a:t>
            </a:fld>
            <a:endParaRPr lang="en-US" altLang="en-US" dirty="0"/>
          </a:p>
        </p:txBody>
      </p:sp>
    </p:spTree>
    <p:extLst>
      <p:ext uri="{BB962C8B-B14F-4D97-AF65-F5344CB8AC3E}">
        <p14:creationId xmlns:p14="http://schemas.microsoft.com/office/powerpoint/2010/main" val="394207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Arial" panose="020B0604020202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222506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 xmlns:a16="http://schemas.microsoft.com/office/drawing/2014/main" id="{D156F0F9-4684-43C7-8C18-640D7505F5F9}"/>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92D0A28-FDB3-4C1C-81BD-4FD6333DF9CE}" type="datetimeFigureOut">
              <a:rPr lang="en-US"/>
              <a:pPr>
                <a:defRPr/>
              </a:pPr>
              <a:t>9/4/2019</a:t>
            </a:fld>
            <a:endParaRPr lang="en-US"/>
          </a:p>
        </p:txBody>
      </p:sp>
      <p:sp>
        <p:nvSpPr>
          <p:cNvPr id="5" name="Footer Placeholder 4">
            <a:extLst>
              <a:ext uri="{FF2B5EF4-FFF2-40B4-BE49-F238E27FC236}">
                <a16:creationId xmlns="" xmlns:a16="http://schemas.microsoft.com/office/drawing/2014/main" id="{136C7DFD-FBC7-4095-919A-FD2D362ED5D2}"/>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 xmlns:a16="http://schemas.microsoft.com/office/drawing/2014/main" id="{C9E94B72-2223-451E-A97E-4CC7AFDD361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EDB9CE72-0CE5-4E0E-9B3A-6A14698115C3}" type="slidenum">
              <a:rPr lang="en-US" altLang="en-US"/>
              <a:pPr>
                <a:defRPr/>
              </a:pPr>
              <a:t>‹#›</a:t>
            </a:fld>
            <a:endParaRPr lang="en-US" altLang="en-US"/>
          </a:p>
        </p:txBody>
      </p:sp>
    </p:spTree>
    <p:extLst>
      <p:ext uri="{BB962C8B-B14F-4D97-AF65-F5344CB8AC3E}">
        <p14:creationId xmlns:p14="http://schemas.microsoft.com/office/powerpoint/2010/main" val="176049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12CF4C7-A8B3-40F6-8128-EDB25ABC4A5F}"/>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E637BE86-1A6F-4725-8A1A-7E6CEAECEB61}" type="datetimeFigureOut">
              <a:rPr lang="en-US"/>
              <a:pPr>
                <a:defRPr/>
              </a:pPr>
              <a:t>9/4/2019</a:t>
            </a:fld>
            <a:endParaRPr lang="en-US"/>
          </a:p>
        </p:txBody>
      </p:sp>
      <p:sp>
        <p:nvSpPr>
          <p:cNvPr id="5" name="Footer Placeholder 4">
            <a:extLst>
              <a:ext uri="{FF2B5EF4-FFF2-40B4-BE49-F238E27FC236}">
                <a16:creationId xmlns="" xmlns:a16="http://schemas.microsoft.com/office/drawing/2014/main" id="{E75F3DBA-7FBA-452C-8346-0D6B29E455BE}"/>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 xmlns:a16="http://schemas.microsoft.com/office/drawing/2014/main" id="{83156467-F604-4E09-91F2-6FA8AA93725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7F50AB1B-4EC4-451E-8C96-A0CE0AFB3DDD}" type="slidenum">
              <a:rPr lang="en-US" altLang="en-US"/>
              <a:pPr>
                <a:defRPr/>
              </a:pPr>
              <a:t>‹#›</a:t>
            </a:fld>
            <a:endParaRPr lang="en-US" altLang="en-US"/>
          </a:p>
        </p:txBody>
      </p:sp>
    </p:spTree>
    <p:extLst>
      <p:ext uri="{BB962C8B-B14F-4D97-AF65-F5344CB8AC3E}">
        <p14:creationId xmlns:p14="http://schemas.microsoft.com/office/powerpoint/2010/main" val="322048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011F7641-5738-45F6-B5F7-B121E9520DCD}"/>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C2D63EC4-DD7C-4327-A946-2A57FBEC228F}" type="datetimeFigureOut">
              <a:rPr lang="en-US"/>
              <a:pPr>
                <a:defRPr/>
              </a:pPr>
              <a:t>9/4/2019</a:t>
            </a:fld>
            <a:endParaRPr lang="en-US"/>
          </a:p>
        </p:txBody>
      </p:sp>
      <p:sp>
        <p:nvSpPr>
          <p:cNvPr id="5" name="Footer Placeholder 4">
            <a:extLst>
              <a:ext uri="{FF2B5EF4-FFF2-40B4-BE49-F238E27FC236}">
                <a16:creationId xmlns="" xmlns:a16="http://schemas.microsoft.com/office/drawing/2014/main" id="{37B4482E-DF8B-4EC9-9B2B-AEBA905C6756}"/>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 xmlns:a16="http://schemas.microsoft.com/office/drawing/2014/main" id="{C5143707-E9E1-48A8-81E1-6F12C784B581}"/>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7496E193-B0CA-4C71-83C1-E06734C56A6D}" type="slidenum">
              <a:rPr lang="en-US" altLang="en-US"/>
              <a:pPr>
                <a:defRPr/>
              </a:pPr>
              <a:t>‹#›</a:t>
            </a:fld>
            <a:endParaRPr lang="en-US" altLang="en-US"/>
          </a:p>
        </p:txBody>
      </p:sp>
    </p:spTree>
    <p:extLst>
      <p:ext uri="{BB962C8B-B14F-4D97-AF65-F5344CB8AC3E}">
        <p14:creationId xmlns:p14="http://schemas.microsoft.com/office/powerpoint/2010/main" val="321337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 xmlns:a16="http://schemas.microsoft.com/office/drawing/2014/main" id="{C9B3FA1D-DD00-418C-BB19-33A9EEDFB7DA}"/>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A37D3F3E-567F-489C-878C-D1E3D4F1AF9E}" type="datetimeFigureOut">
              <a:rPr lang="en-US"/>
              <a:pPr>
                <a:defRPr/>
              </a:pPr>
              <a:t>9/4/2019</a:t>
            </a:fld>
            <a:endParaRPr lang="en-US"/>
          </a:p>
        </p:txBody>
      </p:sp>
      <p:sp>
        <p:nvSpPr>
          <p:cNvPr id="6" name="Footer Placeholder 4">
            <a:extLst>
              <a:ext uri="{FF2B5EF4-FFF2-40B4-BE49-F238E27FC236}">
                <a16:creationId xmlns="" xmlns:a16="http://schemas.microsoft.com/office/drawing/2014/main" id="{91D2DEE2-EF5C-4A32-8635-5D376929270B}"/>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 xmlns:a16="http://schemas.microsoft.com/office/drawing/2014/main" id="{0287B753-8FC6-4FD0-AAA7-7981A6ED683D}"/>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12CE19DB-0DE7-4698-9B43-FBFC88CA1129}" type="slidenum">
              <a:rPr lang="en-US" altLang="en-US"/>
              <a:pPr>
                <a:defRPr/>
              </a:pPr>
              <a:t>‹#›</a:t>
            </a:fld>
            <a:endParaRPr lang="en-US" altLang="en-US"/>
          </a:p>
        </p:txBody>
      </p:sp>
    </p:spTree>
    <p:extLst>
      <p:ext uri="{BB962C8B-B14F-4D97-AF65-F5344CB8AC3E}">
        <p14:creationId xmlns:p14="http://schemas.microsoft.com/office/powerpoint/2010/main" val="216042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 xmlns:a16="http://schemas.microsoft.com/office/drawing/2014/main" id="{8FA33E88-3AAB-431B-A599-B5AB39A51C34}"/>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13078072-DA08-4ADF-8B2A-865DDDB67268}" type="datetimeFigureOut">
              <a:rPr lang="en-US"/>
              <a:pPr>
                <a:defRPr/>
              </a:pPr>
              <a:t>9/4/2019</a:t>
            </a:fld>
            <a:endParaRPr lang="en-US"/>
          </a:p>
        </p:txBody>
      </p:sp>
      <p:sp>
        <p:nvSpPr>
          <p:cNvPr id="8" name="Footer Placeholder 4">
            <a:extLst>
              <a:ext uri="{FF2B5EF4-FFF2-40B4-BE49-F238E27FC236}">
                <a16:creationId xmlns="" xmlns:a16="http://schemas.microsoft.com/office/drawing/2014/main" id="{C192AAE6-87E6-455F-A362-77A914CB747C}"/>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9" name="Slide Number Placeholder 5">
            <a:extLst>
              <a:ext uri="{FF2B5EF4-FFF2-40B4-BE49-F238E27FC236}">
                <a16:creationId xmlns="" xmlns:a16="http://schemas.microsoft.com/office/drawing/2014/main" id="{14398DC7-1F89-4B31-99FB-A1E8F3B0D9D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FF80EF4C-CC62-4F3D-8135-910D5E290BC1}" type="slidenum">
              <a:rPr lang="en-US" altLang="en-US"/>
              <a:pPr>
                <a:defRPr/>
              </a:pPr>
              <a:t>‹#›</a:t>
            </a:fld>
            <a:endParaRPr lang="en-US" altLang="en-US"/>
          </a:p>
        </p:txBody>
      </p:sp>
    </p:spTree>
    <p:extLst>
      <p:ext uri="{BB962C8B-B14F-4D97-AF65-F5344CB8AC3E}">
        <p14:creationId xmlns:p14="http://schemas.microsoft.com/office/powerpoint/2010/main" val="2852990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3">
            <a:extLst>
              <a:ext uri="{FF2B5EF4-FFF2-40B4-BE49-F238E27FC236}">
                <a16:creationId xmlns="" xmlns:a16="http://schemas.microsoft.com/office/drawing/2014/main" id="{559E776B-D8CB-4826-9121-CB59F6A005A4}"/>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73861A8-6B4E-48AF-956B-25F8A16F969A}" type="datetimeFigureOut">
              <a:rPr lang="en-US"/>
              <a:pPr>
                <a:defRPr/>
              </a:pPr>
              <a:t>9/4/2019</a:t>
            </a:fld>
            <a:endParaRPr lang="en-US"/>
          </a:p>
        </p:txBody>
      </p:sp>
      <p:sp>
        <p:nvSpPr>
          <p:cNvPr id="4" name="Footer Placeholder 4">
            <a:extLst>
              <a:ext uri="{FF2B5EF4-FFF2-40B4-BE49-F238E27FC236}">
                <a16:creationId xmlns="" xmlns:a16="http://schemas.microsoft.com/office/drawing/2014/main" id="{E494E840-ACD2-4313-9DE8-94EDE0510658}"/>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5" name="Slide Number Placeholder 5">
            <a:extLst>
              <a:ext uri="{FF2B5EF4-FFF2-40B4-BE49-F238E27FC236}">
                <a16:creationId xmlns="" xmlns:a16="http://schemas.microsoft.com/office/drawing/2014/main" id="{99E0D067-1A23-4DDB-827D-A80764220CBB}"/>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068DAAE9-0864-47AB-BAEB-B1B9030CC7C1}" type="slidenum">
              <a:rPr lang="en-US" altLang="en-US"/>
              <a:pPr>
                <a:defRPr/>
              </a:pPr>
              <a:t>‹#›</a:t>
            </a:fld>
            <a:endParaRPr lang="en-US" altLang="en-US"/>
          </a:p>
        </p:txBody>
      </p:sp>
    </p:spTree>
    <p:extLst>
      <p:ext uri="{BB962C8B-B14F-4D97-AF65-F5344CB8AC3E}">
        <p14:creationId xmlns:p14="http://schemas.microsoft.com/office/powerpoint/2010/main" val="163235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315E3A2-8BD6-4D2F-9CED-9C7307B50BB0}"/>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0A8EE597-C8EE-48E9-B593-D4C3DD22C6F1}" type="datetimeFigureOut">
              <a:rPr lang="en-US"/>
              <a:pPr>
                <a:defRPr/>
              </a:pPr>
              <a:t>9/4/2019</a:t>
            </a:fld>
            <a:endParaRPr lang="en-US"/>
          </a:p>
        </p:txBody>
      </p:sp>
      <p:sp>
        <p:nvSpPr>
          <p:cNvPr id="3" name="Footer Placeholder 4">
            <a:extLst>
              <a:ext uri="{FF2B5EF4-FFF2-40B4-BE49-F238E27FC236}">
                <a16:creationId xmlns="" xmlns:a16="http://schemas.microsoft.com/office/drawing/2014/main" id="{2671DF5A-8AC0-4534-BBC2-7DA0E146B023}"/>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5">
            <a:extLst>
              <a:ext uri="{FF2B5EF4-FFF2-40B4-BE49-F238E27FC236}">
                <a16:creationId xmlns="" xmlns:a16="http://schemas.microsoft.com/office/drawing/2014/main" id="{373A4A50-1D44-4894-9E44-F460A0631C09}"/>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0FBD750-C824-49C2-BFFA-536933529687}" type="slidenum">
              <a:rPr lang="en-US" altLang="en-US"/>
              <a:pPr>
                <a:defRPr/>
              </a:pPr>
              <a:t>‹#›</a:t>
            </a:fld>
            <a:endParaRPr lang="en-US" altLang="en-US"/>
          </a:p>
        </p:txBody>
      </p:sp>
    </p:spTree>
    <p:extLst>
      <p:ext uri="{BB962C8B-B14F-4D97-AF65-F5344CB8AC3E}">
        <p14:creationId xmlns:p14="http://schemas.microsoft.com/office/powerpoint/2010/main" val="92143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12CF4C7-A8B3-40F6-8128-EDB25ABC4A5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E637BE86-1A6F-4725-8A1A-7E6CEAECEB61}" type="datetimeFigureOut">
              <a:rPr lang="en-US" smtClean="0"/>
              <a:pPr>
                <a:defRPr/>
              </a:pPr>
              <a:t>9/4/2019</a:t>
            </a:fld>
            <a:endParaRPr lang="en-US" dirty="0"/>
          </a:p>
        </p:txBody>
      </p:sp>
      <p:sp>
        <p:nvSpPr>
          <p:cNvPr id="5" name="Footer Placeholder 4">
            <a:extLst>
              <a:ext uri="{FF2B5EF4-FFF2-40B4-BE49-F238E27FC236}">
                <a16:creationId xmlns="" xmlns:a16="http://schemas.microsoft.com/office/drawing/2014/main" id="{E75F3DBA-7FBA-452C-8346-0D6B29E455B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 xmlns:a16="http://schemas.microsoft.com/office/drawing/2014/main" id="{83156467-F604-4E09-91F2-6FA8AA93725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7F50AB1B-4EC4-451E-8C96-A0CE0AFB3DDD}" type="slidenum">
              <a:rPr lang="en-US" altLang="en-US" smtClean="0"/>
              <a:pPr>
                <a:defRPr/>
              </a:pPr>
              <a:t>‹#›</a:t>
            </a:fld>
            <a:endParaRPr lang="en-US" altLang="en-US" dirty="0"/>
          </a:p>
        </p:txBody>
      </p:sp>
    </p:spTree>
    <p:extLst>
      <p:ext uri="{BB962C8B-B14F-4D97-AF65-F5344CB8AC3E}">
        <p14:creationId xmlns:p14="http://schemas.microsoft.com/office/powerpoint/2010/main" val="2027185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 xmlns:a16="http://schemas.microsoft.com/office/drawing/2014/main" id="{A8186641-B77C-40F0-824F-5B52E704D706}"/>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25D9977-42EE-4F37-A3B2-C4500E076B95}" type="datetimeFigureOut">
              <a:rPr lang="en-US"/>
              <a:pPr>
                <a:defRPr/>
              </a:pPr>
              <a:t>9/4/2019</a:t>
            </a:fld>
            <a:endParaRPr lang="en-US"/>
          </a:p>
        </p:txBody>
      </p:sp>
      <p:sp>
        <p:nvSpPr>
          <p:cNvPr id="6" name="Footer Placeholder 4">
            <a:extLst>
              <a:ext uri="{FF2B5EF4-FFF2-40B4-BE49-F238E27FC236}">
                <a16:creationId xmlns="" xmlns:a16="http://schemas.microsoft.com/office/drawing/2014/main" id="{FB9FF430-1E36-457E-BFEC-FF65891175DC}"/>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 xmlns:a16="http://schemas.microsoft.com/office/drawing/2014/main" id="{23C6139C-5E65-40FE-B366-3BF586EFA1E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87EF6925-BAC8-4677-8F61-C1AC01FAFE10}" type="slidenum">
              <a:rPr lang="en-US" altLang="en-US"/>
              <a:pPr>
                <a:defRPr/>
              </a:pPr>
              <a:t>‹#›</a:t>
            </a:fld>
            <a:endParaRPr lang="en-US" altLang="en-US"/>
          </a:p>
        </p:txBody>
      </p:sp>
    </p:spTree>
    <p:extLst>
      <p:ext uri="{BB962C8B-B14F-4D97-AF65-F5344CB8AC3E}">
        <p14:creationId xmlns:p14="http://schemas.microsoft.com/office/powerpoint/2010/main" val="77653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 xmlns:a16="http://schemas.microsoft.com/office/drawing/2014/main" id="{57BAC79F-0A66-40E2-B832-9398B530B9C3}"/>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5E2F409E-DCB4-4DDB-8CBC-8C3A51D34EE0}" type="datetimeFigureOut">
              <a:rPr lang="en-US"/>
              <a:pPr>
                <a:defRPr/>
              </a:pPr>
              <a:t>9/4/2019</a:t>
            </a:fld>
            <a:endParaRPr lang="en-US"/>
          </a:p>
        </p:txBody>
      </p:sp>
      <p:sp>
        <p:nvSpPr>
          <p:cNvPr id="6" name="Footer Placeholder 4">
            <a:extLst>
              <a:ext uri="{FF2B5EF4-FFF2-40B4-BE49-F238E27FC236}">
                <a16:creationId xmlns="" xmlns:a16="http://schemas.microsoft.com/office/drawing/2014/main" id="{FF7E63A8-4499-4D33-B685-DF3C1111E0AA}"/>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 xmlns:a16="http://schemas.microsoft.com/office/drawing/2014/main" id="{C499D4D8-3CF7-45F6-A813-50E62210DC42}"/>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41DE2A87-78D0-4597-ABF0-4220F033B42B}" type="slidenum">
              <a:rPr lang="en-US" altLang="en-US"/>
              <a:pPr>
                <a:defRPr/>
              </a:pPr>
              <a:t>‹#›</a:t>
            </a:fld>
            <a:endParaRPr lang="en-US" altLang="en-US"/>
          </a:p>
        </p:txBody>
      </p:sp>
    </p:spTree>
    <p:extLst>
      <p:ext uri="{BB962C8B-B14F-4D97-AF65-F5344CB8AC3E}">
        <p14:creationId xmlns:p14="http://schemas.microsoft.com/office/powerpoint/2010/main" val="237943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6E32EC81-A79A-479C-97B2-91179850D0E2}"/>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99D8A365-829D-42A3-A552-D6712CB6D589}" type="datetimeFigureOut">
              <a:rPr lang="en-US"/>
              <a:pPr>
                <a:defRPr/>
              </a:pPr>
              <a:t>9/4/2019</a:t>
            </a:fld>
            <a:endParaRPr lang="en-US"/>
          </a:p>
        </p:txBody>
      </p:sp>
      <p:sp>
        <p:nvSpPr>
          <p:cNvPr id="5" name="Footer Placeholder 4">
            <a:extLst>
              <a:ext uri="{FF2B5EF4-FFF2-40B4-BE49-F238E27FC236}">
                <a16:creationId xmlns="" xmlns:a16="http://schemas.microsoft.com/office/drawing/2014/main" id="{D891C722-C404-433A-A312-5ED80EE1C27B}"/>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 xmlns:a16="http://schemas.microsoft.com/office/drawing/2014/main" id="{6FA7C43A-1359-4FE5-8261-A1554D7861B5}"/>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3F072B5-04AD-4913-962F-77238C7F73DE}" type="slidenum">
              <a:rPr lang="en-US" altLang="en-US"/>
              <a:pPr>
                <a:defRPr/>
              </a:pPr>
              <a:t>‹#›</a:t>
            </a:fld>
            <a:endParaRPr lang="en-US" altLang="en-US"/>
          </a:p>
        </p:txBody>
      </p:sp>
    </p:spTree>
    <p:extLst>
      <p:ext uri="{BB962C8B-B14F-4D97-AF65-F5344CB8AC3E}">
        <p14:creationId xmlns:p14="http://schemas.microsoft.com/office/powerpoint/2010/main" val="365853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7A40757E-8582-4328-8029-F477C6CA58C6}"/>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D01687DF-3842-41AB-BAB3-69B639F47498}" type="datetimeFigureOut">
              <a:rPr lang="en-US"/>
              <a:pPr>
                <a:defRPr/>
              </a:pPr>
              <a:t>9/4/2019</a:t>
            </a:fld>
            <a:endParaRPr lang="en-US"/>
          </a:p>
        </p:txBody>
      </p:sp>
      <p:sp>
        <p:nvSpPr>
          <p:cNvPr id="5" name="Footer Placeholder 4">
            <a:extLst>
              <a:ext uri="{FF2B5EF4-FFF2-40B4-BE49-F238E27FC236}">
                <a16:creationId xmlns="" xmlns:a16="http://schemas.microsoft.com/office/drawing/2014/main" id="{A5E4E829-CC8A-4475-BD0D-9ED3EB1717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 xmlns:a16="http://schemas.microsoft.com/office/drawing/2014/main" id="{4A8A0200-3725-404D-BA28-B4BDB960B854}"/>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AE716FAD-ECC8-4B4B-B611-27A35D215A43}" type="slidenum">
              <a:rPr lang="en-US" altLang="en-US"/>
              <a:pPr>
                <a:defRPr/>
              </a:pPr>
              <a:t>‹#›</a:t>
            </a:fld>
            <a:endParaRPr lang="en-US" altLang="en-US"/>
          </a:p>
        </p:txBody>
      </p:sp>
    </p:spTree>
    <p:extLst>
      <p:ext uri="{BB962C8B-B14F-4D97-AF65-F5344CB8AC3E}">
        <p14:creationId xmlns:p14="http://schemas.microsoft.com/office/powerpoint/2010/main" val="341238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011F7641-5738-45F6-B5F7-B121E9520DC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C2D63EC4-DD7C-4327-A946-2A57FBEC228F}" type="datetimeFigureOut">
              <a:rPr lang="en-US" smtClean="0"/>
              <a:pPr>
                <a:defRPr/>
              </a:pPr>
              <a:t>9/4/2019</a:t>
            </a:fld>
            <a:endParaRPr lang="en-US" dirty="0"/>
          </a:p>
        </p:txBody>
      </p:sp>
      <p:sp>
        <p:nvSpPr>
          <p:cNvPr id="5" name="Footer Placeholder 4">
            <a:extLst>
              <a:ext uri="{FF2B5EF4-FFF2-40B4-BE49-F238E27FC236}">
                <a16:creationId xmlns="" xmlns:a16="http://schemas.microsoft.com/office/drawing/2014/main" id="{37B4482E-DF8B-4EC9-9B2B-AEBA905C675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 xmlns:a16="http://schemas.microsoft.com/office/drawing/2014/main" id="{C5143707-E9E1-48A8-81E1-6F12C784B581}"/>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7496E193-B0CA-4C71-83C1-E06734C56A6D}" type="slidenum">
              <a:rPr lang="en-US" altLang="en-US" smtClean="0"/>
              <a:pPr>
                <a:defRPr/>
              </a:pPr>
              <a:t>‹#›</a:t>
            </a:fld>
            <a:endParaRPr lang="en-US" altLang="en-US" dirty="0"/>
          </a:p>
        </p:txBody>
      </p:sp>
    </p:spTree>
    <p:extLst>
      <p:ext uri="{BB962C8B-B14F-4D97-AF65-F5344CB8AC3E}">
        <p14:creationId xmlns:p14="http://schemas.microsoft.com/office/powerpoint/2010/main" val="391064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 xmlns:a16="http://schemas.microsoft.com/office/drawing/2014/main" id="{C9B3FA1D-DD00-418C-BB19-33A9EEDFB7D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A37D3F3E-567F-489C-878C-D1E3D4F1AF9E}" type="datetimeFigureOut">
              <a:rPr lang="en-US" smtClean="0"/>
              <a:pPr>
                <a:defRPr/>
              </a:pPr>
              <a:t>9/4/2019</a:t>
            </a:fld>
            <a:endParaRPr lang="en-US" dirty="0"/>
          </a:p>
        </p:txBody>
      </p:sp>
      <p:sp>
        <p:nvSpPr>
          <p:cNvPr id="6" name="Footer Placeholder 4">
            <a:extLst>
              <a:ext uri="{FF2B5EF4-FFF2-40B4-BE49-F238E27FC236}">
                <a16:creationId xmlns="" xmlns:a16="http://schemas.microsoft.com/office/drawing/2014/main" id="{91D2DEE2-EF5C-4A32-8635-5D376929270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7" name="Slide Number Placeholder 5">
            <a:extLst>
              <a:ext uri="{FF2B5EF4-FFF2-40B4-BE49-F238E27FC236}">
                <a16:creationId xmlns="" xmlns:a16="http://schemas.microsoft.com/office/drawing/2014/main" id="{0287B753-8FC6-4FD0-AAA7-7981A6ED683D}"/>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12CE19DB-0DE7-4698-9B43-FBFC88CA1129}" type="slidenum">
              <a:rPr lang="en-US" altLang="en-US" smtClean="0"/>
              <a:pPr>
                <a:defRPr/>
              </a:pPr>
              <a:t>‹#›</a:t>
            </a:fld>
            <a:endParaRPr lang="en-US" altLang="en-US" dirty="0"/>
          </a:p>
        </p:txBody>
      </p:sp>
    </p:spTree>
    <p:extLst>
      <p:ext uri="{BB962C8B-B14F-4D97-AF65-F5344CB8AC3E}">
        <p14:creationId xmlns:p14="http://schemas.microsoft.com/office/powerpoint/2010/main" val="274733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 xmlns:a16="http://schemas.microsoft.com/office/drawing/2014/main" id="{8FA33E88-3AAB-431B-A599-B5AB39A51C3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3078072-DA08-4ADF-8B2A-865DDDB67268}" type="datetimeFigureOut">
              <a:rPr lang="en-US" smtClean="0"/>
              <a:pPr>
                <a:defRPr/>
              </a:pPr>
              <a:t>9/4/2019</a:t>
            </a:fld>
            <a:endParaRPr lang="en-US" dirty="0"/>
          </a:p>
        </p:txBody>
      </p:sp>
      <p:sp>
        <p:nvSpPr>
          <p:cNvPr id="8" name="Footer Placeholder 4">
            <a:extLst>
              <a:ext uri="{FF2B5EF4-FFF2-40B4-BE49-F238E27FC236}">
                <a16:creationId xmlns="" xmlns:a16="http://schemas.microsoft.com/office/drawing/2014/main" id="{C192AAE6-87E6-455F-A362-77A914CB747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9" name="Slide Number Placeholder 5">
            <a:extLst>
              <a:ext uri="{FF2B5EF4-FFF2-40B4-BE49-F238E27FC236}">
                <a16:creationId xmlns="" xmlns:a16="http://schemas.microsoft.com/office/drawing/2014/main" id="{14398DC7-1F89-4B31-99FB-A1E8F3B0D9D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FF80EF4C-CC62-4F3D-8135-910D5E290BC1}" type="slidenum">
              <a:rPr lang="en-US" altLang="en-US" smtClean="0"/>
              <a:pPr>
                <a:defRPr/>
              </a:pPr>
              <a:t>‹#›</a:t>
            </a:fld>
            <a:endParaRPr lang="en-US" altLang="en-US" dirty="0"/>
          </a:p>
        </p:txBody>
      </p:sp>
    </p:spTree>
    <p:extLst>
      <p:ext uri="{BB962C8B-B14F-4D97-AF65-F5344CB8AC3E}">
        <p14:creationId xmlns:p14="http://schemas.microsoft.com/office/powerpoint/2010/main" val="34288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3">
            <a:extLst>
              <a:ext uri="{FF2B5EF4-FFF2-40B4-BE49-F238E27FC236}">
                <a16:creationId xmlns="" xmlns:a16="http://schemas.microsoft.com/office/drawing/2014/main" id="{559E776B-D8CB-4826-9121-CB59F6A005A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73861A8-6B4E-48AF-956B-25F8A16F969A}" type="datetimeFigureOut">
              <a:rPr lang="en-US" smtClean="0"/>
              <a:pPr>
                <a:defRPr/>
              </a:pPr>
              <a:t>9/4/2019</a:t>
            </a:fld>
            <a:endParaRPr lang="en-US" dirty="0"/>
          </a:p>
        </p:txBody>
      </p:sp>
      <p:sp>
        <p:nvSpPr>
          <p:cNvPr id="4" name="Footer Placeholder 4">
            <a:extLst>
              <a:ext uri="{FF2B5EF4-FFF2-40B4-BE49-F238E27FC236}">
                <a16:creationId xmlns="" xmlns:a16="http://schemas.microsoft.com/office/drawing/2014/main" id="{E494E840-ACD2-4313-9DE8-94EDE051065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Slide Number Placeholder 5">
            <a:extLst>
              <a:ext uri="{FF2B5EF4-FFF2-40B4-BE49-F238E27FC236}">
                <a16:creationId xmlns="" xmlns:a16="http://schemas.microsoft.com/office/drawing/2014/main" id="{99E0D067-1A23-4DDB-827D-A80764220CBB}"/>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068DAAE9-0864-47AB-BAEB-B1B9030CC7C1}" type="slidenum">
              <a:rPr lang="en-US" altLang="en-US" smtClean="0"/>
              <a:pPr>
                <a:defRPr/>
              </a:pPr>
              <a:t>‹#›</a:t>
            </a:fld>
            <a:endParaRPr lang="en-US" altLang="en-US" dirty="0"/>
          </a:p>
        </p:txBody>
      </p:sp>
    </p:spTree>
    <p:extLst>
      <p:ext uri="{BB962C8B-B14F-4D97-AF65-F5344CB8AC3E}">
        <p14:creationId xmlns:p14="http://schemas.microsoft.com/office/powerpoint/2010/main" val="342386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315E3A2-8BD6-4D2F-9CED-9C7307B50BB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0A8EE597-C8EE-48E9-B593-D4C3DD22C6F1}" type="datetimeFigureOut">
              <a:rPr lang="en-US" smtClean="0"/>
              <a:pPr>
                <a:defRPr/>
              </a:pPr>
              <a:t>9/4/2019</a:t>
            </a:fld>
            <a:endParaRPr lang="en-US" dirty="0"/>
          </a:p>
        </p:txBody>
      </p:sp>
      <p:sp>
        <p:nvSpPr>
          <p:cNvPr id="3" name="Footer Placeholder 4">
            <a:extLst>
              <a:ext uri="{FF2B5EF4-FFF2-40B4-BE49-F238E27FC236}">
                <a16:creationId xmlns="" xmlns:a16="http://schemas.microsoft.com/office/drawing/2014/main" id="{2671DF5A-8AC0-4534-BBC2-7DA0E146B02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Slide Number Placeholder 5">
            <a:extLst>
              <a:ext uri="{FF2B5EF4-FFF2-40B4-BE49-F238E27FC236}">
                <a16:creationId xmlns="" xmlns:a16="http://schemas.microsoft.com/office/drawing/2014/main" id="{373A4A50-1D44-4894-9E44-F460A0631C09}"/>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B0FBD750-C824-49C2-BFFA-536933529687}" type="slidenum">
              <a:rPr lang="en-US" altLang="en-US" smtClean="0"/>
              <a:pPr>
                <a:defRPr/>
              </a:pPr>
              <a:t>‹#›</a:t>
            </a:fld>
            <a:endParaRPr lang="en-US" altLang="en-US" dirty="0"/>
          </a:p>
        </p:txBody>
      </p:sp>
    </p:spTree>
    <p:extLst>
      <p:ext uri="{BB962C8B-B14F-4D97-AF65-F5344CB8AC3E}">
        <p14:creationId xmlns:p14="http://schemas.microsoft.com/office/powerpoint/2010/main" val="286418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 xmlns:a16="http://schemas.microsoft.com/office/drawing/2014/main" id="{A8186641-B77C-40F0-824F-5B52E704D70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25D9977-42EE-4F37-A3B2-C4500E076B95}" type="datetimeFigureOut">
              <a:rPr lang="en-US" smtClean="0"/>
              <a:pPr>
                <a:defRPr/>
              </a:pPr>
              <a:t>9/4/2019</a:t>
            </a:fld>
            <a:endParaRPr lang="en-US" dirty="0"/>
          </a:p>
        </p:txBody>
      </p:sp>
      <p:sp>
        <p:nvSpPr>
          <p:cNvPr id="6" name="Footer Placeholder 4">
            <a:extLst>
              <a:ext uri="{FF2B5EF4-FFF2-40B4-BE49-F238E27FC236}">
                <a16:creationId xmlns="" xmlns:a16="http://schemas.microsoft.com/office/drawing/2014/main" id="{FB9FF430-1E36-457E-BFEC-FF65891175D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7" name="Slide Number Placeholder 5">
            <a:extLst>
              <a:ext uri="{FF2B5EF4-FFF2-40B4-BE49-F238E27FC236}">
                <a16:creationId xmlns="" xmlns:a16="http://schemas.microsoft.com/office/drawing/2014/main" id="{23C6139C-5E65-40FE-B366-3BF586EFA1E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87EF6925-BAC8-4677-8F61-C1AC01FAFE10}" type="slidenum">
              <a:rPr lang="en-US" altLang="en-US" smtClean="0"/>
              <a:pPr>
                <a:defRPr/>
              </a:pPr>
              <a:t>‹#›</a:t>
            </a:fld>
            <a:endParaRPr lang="en-US" altLang="en-US" dirty="0"/>
          </a:p>
        </p:txBody>
      </p:sp>
    </p:spTree>
    <p:extLst>
      <p:ext uri="{BB962C8B-B14F-4D97-AF65-F5344CB8AC3E}">
        <p14:creationId xmlns:p14="http://schemas.microsoft.com/office/powerpoint/2010/main" val="111110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 xmlns:a16="http://schemas.microsoft.com/office/drawing/2014/main" id="{57BAC79F-0A66-40E2-B832-9398B530B9C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5E2F409E-DCB4-4DDB-8CBC-8C3A51D34EE0}" type="datetimeFigureOut">
              <a:rPr lang="en-US" smtClean="0"/>
              <a:pPr>
                <a:defRPr/>
              </a:pPr>
              <a:t>9/4/2019</a:t>
            </a:fld>
            <a:endParaRPr lang="en-US" dirty="0"/>
          </a:p>
        </p:txBody>
      </p:sp>
      <p:sp>
        <p:nvSpPr>
          <p:cNvPr id="6" name="Footer Placeholder 4">
            <a:extLst>
              <a:ext uri="{FF2B5EF4-FFF2-40B4-BE49-F238E27FC236}">
                <a16:creationId xmlns="" xmlns:a16="http://schemas.microsoft.com/office/drawing/2014/main" id="{FF7E63A8-4499-4D33-B685-DF3C1111E0A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7" name="Slide Number Placeholder 5">
            <a:extLst>
              <a:ext uri="{FF2B5EF4-FFF2-40B4-BE49-F238E27FC236}">
                <a16:creationId xmlns="" xmlns:a16="http://schemas.microsoft.com/office/drawing/2014/main" id="{C499D4D8-3CF7-45F6-A813-50E62210DC42}"/>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atin typeface="Arial" panose="020B0604020202020204" pitchFamily="34" charset="0"/>
              </a:defRPr>
            </a:lvl1pPr>
          </a:lstStyle>
          <a:p>
            <a:pPr>
              <a:defRPr/>
            </a:pPr>
            <a:fld id="{41DE2A87-78D0-4597-ABF0-4220F033B42B}" type="slidenum">
              <a:rPr lang="en-US" altLang="en-US" smtClean="0"/>
              <a:pPr>
                <a:defRPr/>
              </a:pPr>
              <a:t>‹#›</a:t>
            </a:fld>
            <a:endParaRPr lang="en-US" altLang="en-US" dirty="0"/>
          </a:p>
        </p:txBody>
      </p:sp>
    </p:spTree>
    <p:extLst>
      <p:ext uri="{BB962C8B-B14F-4D97-AF65-F5344CB8AC3E}">
        <p14:creationId xmlns:p14="http://schemas.microsoft.com/office/powerpoint/2010/main" val="145346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2216B1E-2517-42EF-8F1F-21E00C5A427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112221"/>
            <a:ext cx="9144001" cy="1207100"/>
          </a:xfrm>
          <a:prstGeom prst="rect">
            <a:avLst/>
          </a:prstGeom>
        </p:spPr>
      </p:pic>
    </p:spTree>
    <p:extLst>
      <p:ext uri="{BB962C8B-B14F-4D97-AF65-F5344CB8AC3E}">
        <p14:creationId xmlns:p14="http://schemas.microsoft.com/office/powerpoint/2010/main" val="2837181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rgbClr val="191919"/>
          </a:solidFill>
          <a:latin typeface="Myriad Pro Condensed"/>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F11122C-255C-4B34-8820-5585EB956DF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12221"/>
            <a:ext cx="9144001" cy="1207100"/>
          </a:xfrm>
          <a:prstGeom prst="rect">
            <a:avLst/>
          </a:prstGeom>
        </p:spPr>
      </p:pic>
    </p:spTree>
    <p:extLst>
      <p:ext uri="{BB962C8B-B14F-4D97-AF65-F5344CB8AC3E}">
        <p14:creationId xmlns:p14="http://schemas.microsoft.com/office/powerpoint/2010/main" val="36905273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defRPr sz="4400" kern="1200">
          <a:solidFill>
            <a:srgbClr val="191919"/>
          </a:solidFill>
          <a:latin typeface="Myriad Pro Condensed"/>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https://www.youtube.com/embed/93pa2W-c_k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video" Target="https://www.youtube.com/embed/34ReeL-MBX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ideo" Target="https://www.youtube.com/embed/ad8g_Otfuy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video" Target="https://www.youtube.com/embed/gnl55vfUChY"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D834E95-F858-4877-87BE-A7B4C15315E7}"/>
              </a:ext>
            </a:extLst>
          </p:cNvPr>
          <p:cNvSpPr txBox="1"/>
          <p:nvPr/>
        </p:nvSpPr>
        <p:spPr>
          <a:xfrm>
            <a:off x="1501629" y="419449"/>
            <a:ext cx="6248577" cy="584775"/>
          </a:xfrm>
          <a:prstGeom prst="rect">
            <a:avLst/>
          </a:prstGeom>
          <a:noFill/>
        </p:spPr>
        <p:txBody>
          <a:bodyPr wrap="squar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 &gt; Photography</a:t>
            </a:r>
          </a:p>
        </p:txBody>
      </p:sp>
      <p:sp>
        <p:nvSpPr>
          <p:cNvPr id="6" name="TextBox 5">
            <a:extLst>
              <a:ext uri="{FF2B5EF4-FFF2-40B4-BE49-F238E27FC236}">
                <a16:creationId xmlns="" xmlns:a16="http://schemas.microsoft.com/office/drawing/2014/main" id="{DD28179C-66C4-4080-801C-16FDACB74293}"/>
              </a:ext>
            </a:extLst>
          </p:cNvPr>
          <p:cNvSpPr txBox="1"/>
          <p:nvPr/>
        </p:nvSpPr>
        <p:spPr>
          <a:xfrm>
            <a:off x="1501629" y="2676087"/>
            <a:ext cx="5920103" cy="1015663"/>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Photography</a:t>
            </a:r>
          </a:p>
        </p:txBody>
      </p:sp>
      <p:pic>
        <p:nvPicPr>
          <p:cNvPr id="3" name="Picture 2">
            <a:extLst>
              <a:ext uri="{FF2B5EF4-FFF2-40B4-BE49-F238E27FC236}">
                <a16:creationId xmlns="" xmlns:a16="http://schemas.microsoft.com/office/drawing/2014/main" id="{0F312732-B9E6-FC48-B17B-60BCE48C28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208" y="4049110"/>
            <a:ext cx="1417583" cy="1417583"/>
          </a:xfrm>
          <a:prstGeom prst="rect">
            <a:avLst/>
          </a:prstGeom>
        </p:spPr>
      </p:pic>
      <p:pic>
        <p:nvPicPr>
          <p:cNvPr id="7" name="Picture 6">
            <a:extLst>
              <a:ext uri="{FF2B5EF4-FFF2-40B4-BE49-F238E27FC236}">
                <a16:creationId xmlns="" xmlns:a16="http://schemas.microsoft.com/office/drawing/2014/main" id="{4A39DC4C-9186-294A-91AF-307220B4A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FE38DA8-9BB1-F04D-8E72-E8533CE3A56A}"/>
              </a:ext>
            </a:extLst>
          </p:cNvPr>
          <p:cNvSpPr/>
          <p:nvPr/>
        </p:nvSpPr>
        <p:spPr>
          <a:xfrm>
            <a:off x="417702" y="1964105"/>
            <a:ext cx="7285038" cy="3941762"/>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 xmlns:a16="http://schemas.microsoft.com/office/drawing/2014/main" id="{B164F3DF-404E-294C-AC70-F9FD926AC1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8716" y="2175023"/>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D2347BC8-719D-2A46-841A-A5AF05D9FC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8716" y="3401928"/>
            <a:ext cx="8763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 xmlns:a16="http://schemas.microsoft.com/office/drawing/2014/main" id="{AA121A1C-0A37-2F4D-88F7-A04988949B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716" y="4642858"/>
            <a:ext cx="876300" cy="82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A9B53990-7DAE-D248-99E8-53488335CDBB}"/>
              </a:ext>
            </a:extLst>
          </p:cNvPr>
          <p:cNvSpPr txBox="1"/>
          <p:nvPr/>
        </p:nvSpPr>
        <p:spPr>
          <a:xfrm>
            <a:off x="2333767" y="2356173"/>
            <a:ext cx="4244453" cy="707886"/>
          </a:xfrm>
          <a:prstGeom prst="rect">
            <a:avLst/>
          </a:prstGeom>
          <a:noFill/>
        </p:spPr>
        <p:txBody>
          <a:bodyPr wrap="square" rtlCol="0">
            <a:spAutoFit/>
          </a:bodyPr>
          <a:lstStyle/>
          <a:p>
            <a:r>
              <a:rPr lang="en-US" sz="2200" dirty="0">
                <a:solidFill>
                  <a:schemeClr val="tx1"/>
                </a:solidFill>
                <a:latin typeface="Arial" panose="020B0604020202020204" pitchFamily="34" charset="0"/>
                <a:cs typeface="Arial" panose="020B0604020202020204" pitchFamily="34" charset="0"/>
              </a:rPr>
              <a:t>Good </a:t>
            </a:r>
            <a:r>
              <a:rPr lang="en-US"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LIGHT</a:t>
            </a:r>
          </a:p>
          <a:p>
            <a:endParaRPr lang="en-US" dirty="0"/>
          </a:p>
        </p:txBody>
      </p:sp>
      <p:sp>
        <p:nvSpPr>
          <p:cNvPr id="9" name="TextBox 8">
            <a:extLst>
              <a:ext uri="{FF2B5EF4-FFF2-40B4-BE49-F238E27FC236}">
                <a16:creationId xmlns="" xmlns:a16="http://schemas.microsoft.com/office/drawing/2014/main" id="{1FFEBEE5-11BA-C141-97D8-8EB4009898B6}"/>
              </a:ext>
            </a:extLst>
          </p:cNvPr>
          <p:cNvSpPr txBox="1"/>
          <p:nvPr/>
        </p:nvSpPr>
        <p:spPr>
          <a:xfrm>
            <a:off x="2333767" y="3568891"/>
            <a:ext cx="3657600" cy="707886"/>
          </a:xfrm>
          <a:prstGeom prst="rect">
            <a:avLst/>
          </a:prstGeom>
          <a:noFill/>
        </p:spPr>
        <p:txBody>
          <a:bodyPr wrap="square" rtlCol="0">
            <a:spAutoFit/>
          </a:bodyPr>
          <a:lstStyle/>
          <a:p>
            <a:r>
              <a:rPr lang="en-US" sz="2200" dirty="0">
                <a:solidFill>
                  <a:schemeClr val="tx1"/>
                </a:solidFill>
                <a:latin typeface="Arial" panose="020B0604020202020204" pitchFamily="34" charset="0"/>
                <a:cs typeface="Arial" panose="020B0604020202020204" pitchFamily="34" charset="0"/>
              </a:rPr>
              <a:t>Great </a:t>
            </a:r>
            <a:r>
              <a:rPr lang="en-US"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COMPOSITION</a:t>
            </a:r>
          </a:p>
          <a:p>
            <a:endParaRPr lang="en-US" dirty="0"/>
          </a:p>
        </p:txBody>
      </p:sp>
      <p:sp>
        <p:nvSpPr>
          <p:cNvPr id="10" name="TextBox 9">
            <a:extLst>
              <a:ext uri="{FF2B5EF4-FFF2-40B4-BE49-F238E27FC236}">
                <a16:creationId xmlns="" xmlns:a16="http://schemas.microsoft.com/office/drawing/2014/main" id="{E522F188-ECE9-B441-BEDB-E88D00469A12}"/>
              </a:ext>
            </a:extLst>
          </p:cNvPr>
          <p:cNvSpPr txBox="1"/>
          <p:nvPr/>
        </p:nvSpPr>
        <p:spPr>
          <a:xfrm>
            <a:off x="2333767" y="4781609"/>
            <a:ext cx="4244452" cy="707886"/>
          </a:xfrm>
          <a:prstGeom prst="rect">
            <a:avLst/>
          </a:prstGeom>
          <a:noFill/>
        </p:spPr>
        <p:txBody>
          <a:bodyPr wrap="square" rtlCol="0">
            <a:spAutoFit/>
          </a:bodyPr>
          <a:lstStyle/>
          <a:p>
            <a:r>
              <a:rPr lang="en-US"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STORYTELLING</a:t>
            </a:r>
            <a:r>
              <a:rPr lang="en-US" sz="2200" dirty="0">
                <a:solidFill>
                  <a:schemeClr val="tx1"/>
                </a:solidFill>
                <a:latin typeface="Arial" panose="020B0604020202020204" pitchFamily="34" charset="0"/>
                <a:cs typeface="Arial" panose="020B0604020202020204" pitchFamily="34" charset="0"/>
              </a:rPr>
              <a:t> elements</a:t>
            </a:r>
          </a:p>
          <a:p>
            <a:endParaRPr lang="en-US" dirty="0"/>
          </a:p>
        </p:txBody>
      </p:sp>
      <p:sp>
        <p:nvSpPr>
          <p:cNvPr id="12" name="BRYANT HIGH SCHOOL…">
            <a:extLst>
              <a:ext uri="{FF2B5EF4-FFF2-40B4-BE49-F238E27FC236}">
                <a16:creationId xmlns="" xmlns:a16="http://schemas.microsoft.com/office/drawing/2014/main" id="{265E09EC-84F7-3E4D-BD10-63620B88518C}"/>
              </a:ext>
            </a:extLst>
          </p:cNvPr>
          <p:cNvSpPr txBox="1"/>
          <p:nvPr/>
        </p:nvSpPr>
        <p:spPr>
          <a:xfrm>
            <a:off x="1344915" y="395401"/>
            <a:ext cx="6222156"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a:solidFill>
                  <a:srgbClr val="FFFFFF"/>
                </a:solidFill>
                <a:latin typeface="AYT Foundation Sans Black"/>
                <a:ea typeface="AYT Foundation Sans Black"/>
                <a:cs typeface="AYT Foundation Sans Black"/>
                <a:sym typeface="AYT Foundation Sans Black"/>
              </a:defRPr>
            </a:pPr>
            <a:r>
              <a:rPr lang="en-US" sz="3600" dirty="0">
                <a:latin typeface="Arial Black" panose="020B0A04020102020204" pitchFamily="34" charset="0"/>
                <a:cs typeface="Arial" panose="020B0604020202020204" pitchFamily="34" charset="0"/>
              </a:rPr>
              <a:t>GREAT PHOTOS HAVE</a:t>
            </a:r>
            <a:endParaRPr sz="3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C9A02296-7458-5941-9F37-475FA9F996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3BC1FFB-389A-8A49-AD54-73008A882E84}"/>
              </a:ext>
            </a:extLst>
          </p:cNvPr>
          <p:cNvSpPr/>
          <p:nvPr/>
        </p:nvSpPr>
        <p:spPr>
          <a:xfrm>
            <a:off x="0" y="3429001"/>
            <a:ext cx="9144000" cy="2291666"/>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0" name="IT ALL STARTS WITH COMPOSITION…"/>
          <p:cNvSpPr txBox="1"/>
          <p:nvPr/>
        </p:nvSpPr>
        <p:spPr>
          <a:xfrm>
            <a:off x="236724" y="1709408"/>
            <a:ext cx="8670552"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a:latin typeface="AYT Foundation Sans Bold"/>
                <a:ea typeface="AYT Foundation Sans Bold"/>
                <a:cs typeface="AYT Foundation Sans Bold"/>
                <a:sym typeface="AYT Foundation Sans Bold"/>
              </a:defRPr>
            </a:pPr>
            <a:r>
              <a:rPr sz="2800" dirty="0">
                <a:solidFill>
                  <a:schemeClr val="tx1"/>
                </a:solidFill>
                <a:latin typeface="Arial" panose="020B0604020202020204" pitchFamily="34" charset="0"/>
                <a:ea typeface="AYT Foundation Sans Light"/>
                <a:cs typeface="Arial" panose="020B0604020202020204" pitchFamily="34" charset="0"/>
                <a:sym typeface="AYT Foundation Sans Light"/>
              </a:rPr>
              <a:t>IT ALL STARTS WITH</a:t>
            </a:r>
            <a:r>
              <a:rPr dirty="0">
                <a:solidFill>
                  <a:schemeClr val="tx1"/>
                </a:solidFill>
                <a:latin typeface="Arial" panose="020B0604020202020204" pitchFamily="34" charset="0"/>
                <a:cs typeface="Arial" panose="020B0604020202020204" pitchFamily="34" charset="0"/>
              </a:rPr>
              <a:t> </a:t>
            </a:r>
            <a:r>
              <a:rPr sz="6600" dirty="0">
                <a:solidFill>
                  <a:schemeClr val="tx1"/>
                </a:solidFill>
                <a:latin typeface="Arial Black" panose="020B0A04020102020204" pitchFamily="34" charset="0"/>
                <a:ea typeface="AYT Foundation Sans Black"/>
                <a:cs typeface="Arial" panose="020B0604020202020204" pitchFamily="34" charset="0"/>
                <a:sym typeface="AYT Foundation Sans Black"/>
              </a:rPr>
              <a:t>COMPOSITION</a:t>
            </a:r>
            <a:endParaRPr sz="9300" dirty="0">
              <a:solidFill>
                <a:schemeClr val="tx1"/>
              </a:solidFill>
              <a:latin typeface="Arial Black" panose="020B0A04020102020204" pitchFamily="34" charset="0"/>
              <a:ea typeface="AYT Foundation Sans Black"/>
              <a:cs typeface="Arial" panose="020B0604020202020204" pitchFamily="34" charset="0"/>
              <a:sym typeface="AYT Foundation Sans Black"/>
            </a:endParaRPr>
          </a:p>
        </p:txBody>
      </p:sp>
      <p:sp>
        <p:nvSpPr>
          <p:cNvPr id="2" name="Rectangle 1">
            <a:extLst>
              <a:ext uri="{FF2B5EF4-FFF2-40B4-BE49-F238E27FC236}">
                <a16:creationId xmlns="" xmlns:a16="http://schemas.microsoft.com/office/drawing/2014/main" id="{EBA85772-68A5-4445-AB72-BA399ED605DD}"/>
              </a:ext>
            </a:extLst>
          </p:cNvPr>
          <p:cNvSpPr/>
          <p:nvPr/>
        </p:nvSpPr>
        <p:spPr>
          <a:xfrm>
            <a:off x="1248768" y="3263679"/>
            <a:ext cx="7047636" cy="2246769"/>
          </a:xfrm>
          <a:prstGeom prst="rect">
            <a:avLst/>
          </a:prstGeom>
        </p:spPr>
        <p:txBody>
          <a:bodyPr wrap="square">
            <a:spAutoFit/>
          </a:bodyPr>
          <a:lstStyle/>
          <a:p>
            <a:pPr algn="ctr">
              <a:defRPr sz="2800">
                <a:latin typeface="AYT Foundation Sans Bold"/>
                <a:ea typeface="AYT Foundation Sans Bold"/>
                <a:cs typeface="AYT Foundation Sans Bold"/>
                <a:sym typeface="AYT Foundation Sans Bold"/>
              </a:defRPr>
            </a:pPr>
            <a:r>
              <a:rPr lang="en-US" dirty="0">
                <a:solidFill>
                  <a:schemeClr val="tx1"/>
                </a:solidFill>
                <a:latin typeface="Arial" panose="020B0604020202020204" pitchFamily="34" charset="0"/>
                <a:cs typeface="Arial" panose="020B0604020202020204" pitchFamily="34" charset="0"/>
              </a:rPr>
              <a:t> </a:t>
            </a:r>
          </a:p>
          <a:p>
            <a:pPr>
              <a:defRPr sz="2800">
                <a:latin typeface="AYT Foundation Sans Bold"/>
                <a:ea typeface="AYT Foundation Sans Bold"/>
                <a:cs typeface="AYT Foundation Sans Bold"/>
                <a:sym typeface="AYT Foundation Sans Bold"/>
              </a:defRPr>
            </a:pP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The</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ARRANGEMENT</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of</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ELEMENTS</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in a photo used to</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EMPHASIZE</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certain</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SUBJECTS</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over others &amp; emphasize</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the</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CENTER OF VISUAL INTEREST.</a:t>
            </a:r>
          </a:p>
        </p:txBody>
      </p:sp>
      <p:pic>
        <p:nvPicPr>
          <p:cNvPr id="6" name="Picture 5">
            <a:extLst>
              <a:ext uri="{FF2B5EF4-FFF2-40B4-BE49-F238E27FC236}">
                <a16:creationId xmlns="" xmlns:a16="http://schemas.microsoft.com/office/drawing/2014/main" id="{B5E2A1E4-3C2E-AE4C-A597-F3C31978B0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5D127CA-C258-A04D-A87F-5D725F2CF954}"/>
              </a:ext>
            </a:extLst>
          </p:cNvPr>
          <p:cNvSpPr/>
          <p:nvPr/>
        </p:nvSpPr>
        <p:spPr>
          <a:xfrm>
            <a:off x="417702" y="1964105"/>
            <a:ext cx="7285038" cy="3941762"/>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 name="Rule of Thirds…"/>
          <p:cNvSpPr txBox="1"/>
          <p:nvPr/>
        </p:nvSpPr>
        <p:spPr>
          <a:xfrm>
            <a:off x="864381" y="2596158"/>
            <a:ext cx="2954012" cy="267765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Rule of Thirds</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Leading Lines</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Repetition</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Worm’s Eye View</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Bird’s Eye View</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Reaction</a:t>
            </a:r>
          </a:p>
        </p:txBody>
      </p:sp>
      <p:sp>
        <p:nvSpPr>
          <p:cNvPr id="144" name="Fill the Frame…"/>
          <p:cNvSpPr txBox="1"/>
          <p:nvPr/>
        </p:nvSpPr>
        <p:spPr>
          <a:xfrm>
            <a:off x="4196701" y="2599570"/>
            <a:ext cx="4273815" cy="26776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Fill the Frame</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Framing</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Lighting</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Selective Focus</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Depth &amp; Layers</a:t>
            </a:r>
          </a:p>
          <a:p>
            <a:pPr marL="421105" indent="-421105">
              <a:buSzPct val="100000"/>
              <a:buChar char="•"/>
              <a:defRPr sz="2800">
                <a:latin typeface="AYT Foundation Sans Light"/>
                <a:ea typeface="AYT Foundation Sans Light"/>
                <a:cs typeface="AYT Foundation Sans Light"/>
                <a:sym typeface="AYT Foundation Sans Light"/>
              </a:defRPr>
            </a:pPr>
            <a:r>
              <a:rPr b="1" dirty="0">
                <a:latin typeface="Arial Narrow" panose="020B0604020202020204" pitchFamily="34" charset="0"/>
                <a:cs typeface="Arial Narrow" panose="020B0604020202020204" pitchFamily="34" charset="0"/>
              </a:rPr>
              <a:t>Simplicity</a:t>
            </a:r>
          </a:p>
        </p:txBody>
      </p:sp>
      <p:sp>
        <p:nvSpPr>
          <p:cNvPr id="5" name="BRYANT HIGH SCHOOL…">
            <a:extLst>
              <a:ext uri="{FF2B5EF4-FFF2-40B4-BE49-F238E27FC236}">
                <a16:creationId xmlns="" xmlns:a16="http://schemas.microsoft.com/office/drawing/2014/main" id="{33A78A64-FC2A-D14D-A9D1-E883B15E8642}"/>
              </a:ext>
            </a:extLst>
          </p:cNvPr>
          <p:cNvSpPr txBox="1"/>
          <p:nvPr/>
        </p:nvSpPr>
        <p:spPr>
          <a:xfrm>
            <a:off x="0" y="409127"/>
            <a:ext cx="7812731"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a:solidFill>
                  <a:srgbClr val="FFFFFF"/>
                </a:solidFill>
                <a:latin typeface="AYT Foundation Sans Black"/>
                <a:ea typeface="AYT Foundation Sans Black"/>
                <a:cs typeface="AYT Foundation Sans Black"/>
                <a:sym typeface="AYT Foundation Sans Black"/>
              </a:defRPr>
            </a:pPr>
            <a:r>
              <a:rPr lang="en-US" sz="3600" dirty="0">
                <a:latin typeface="Arial Black" panose="020B0A04020102020204" pitchFamily="34" charset="0"/>
                <a:cs typeface="Arial" panose="020B0604020202020204" pitchFamily="34" charset="0"/>
              </a:rPr>
              <a:t>COMPOSITION TECHNIQUES</a:t>
            </a:r>
            <a:endParaRPr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13938E5E-7C8B-3943-9215-DAA0F60FC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1st_18_YearbookersInAction_Main focus is to remain focus.jpg" descr="1st_18_YearbookersInAction_Main focus is to remain focu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91" y="1546381"/>
            <a:ext cx="7307812" cy="4870904"/>
          </a:xfrm>
          <a:prstGeom prst="rect">
            <a:avLst/>
          </a:prstGeom>
          <a:ln w="12700">
            <a:miter lim="400000"/>
          </a:ln>
        </p:spPr>
      </p:pic>
      <p:sp>
        <p:nvSpPr>
          <p:cNvPr id="147" name="RULE OF THIRDS - AIMEE ROBERTS…"/>
          <p:cNvSpPr txBox="1"/>
          <p:nvPr/>
        </p:nvSpPr>
        <p:spPr>
          <a:xfrm>
            <a:off x="2403286" y="440715"/>
            <a:ext cx="508017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RULE OF THIRDS - AIMEE ROBERTS</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Franklin High School, NC</a:t>
            </a:r>
          </a:p>
        </p:txBody>
      </p:sp>
      <p:pic>
        <p:nvPicPr>
          <p:cNvPr id="4" name="Picture 3">
            <a:extLst>
              <a:ext uri="{FF2B5EF4-FFF2-40B4-BE49-F238E27FC236}">
                <a16:creationId xmlns="" xmlns:a16="http://schemas.microsoft.com/office/drawing/2014/main" id="{705921AD-9421-884B-BFFB-37250A744D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1st_18_YearbookersInAction_Main focus is to remain focus.jpg" descr="1st_18_YearbookersInAction_Main focus is to remain focu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91" y="1546381"/>
            <a:ext cx="7307812" cy="4870904"/>
          </a:xfrm>
          <a:prstGeom prst="rect">
            <a:avLst/>
          </a:prstGeom>
          <a:ln w="12700">
            <a:miter lim="400000"/>
          </a:ln>
        </p:spPr>
      </p:pic>
      <p:sp>
        <p:nvSpPr>
          <p:cNvPr id="147" name="RULE OF THIRDS - AIMEE ROBERTS…"/>
          <p:cNvSpPr txBox="1"/>
          <p:nvPr/>
        </p:nvSpPr>
        <p:spPr>
          <a:xfrm>
            <a:off x="2321400" y="440714"/>
            <a:ext cx="508017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RULE OF THIRDS - AIMEE ROBERTS</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Franklin High School, NC</a:t>
            </a:r>
          </a:p>
        </p:txBody>
      </p:sp>
      <p:grpSp>
        <p:nvGrpSpPr>
          <p:cNvPr id="5" name="Group 14">
            <a:extLst>
              <a:ext uri="{FF2B5EF4-FFF2-40B4-BE49-F238E27FC236}">
                <a16:creationId xmlns="" xmlns:a16="http://schemas.microsoft.com/office/drawing/2014/main" id="{F8A7CF57-E706-1D45-9592-18283DFC4F60}"/>
              </a:ext>
            </a:extLst>
          </p:cNvPr>
          <p:cNvGrpSpPr/>
          <p:nvPr/>
        </p:nvGrpSpPr>
        <p:grpSpPr>
          <a:xfrm>
            <a:off x="2761582" y="1546381"/>
            <a:ext cx="2526559" cy="4870904"/>
            <a:chOff x="0" y="0"/>
            <a:chExt cx="2917113" cy="5623847"/>
          </a:xfrm>
        </p:grpSpPr>
        <p:sp>
          <p:nvSpPr>
            <p:cNvPr id="6" name="Straight Connector 2">
              <a:extLst>
                <a:ext uri="{FF2B5EF4-FFF2-40B4-BE49-F238E27FC236}">
                  <a16:creationId xmlns="" xmlns:a16="http://schemas.microsoft.com/office/drawing/2014/main" id="{16ADC09C-5466-0E45-B2D7-EFFE3E1FB6F3}"/>
                </a:ext>
              </a:extLst>
            </p:cNvPr>
            <p:cNvSpPr/>
            <p:nvPr/>
          </p:nvSpPr>
          <p:spPr>
            <a:xfrm flipH="1">
              <a:off x="-1" y="0"/>
              <a:ext cx="2" cy="5623848"/>
            </a:xfrm>
            <a:prstGeom prst="line">
              <a:avLst/>
            </a:prstGeom>
            <a:noFill/>
            <a:ln w="76200" cap="flat">
              <a:solidFill>
                <a:srgbClr val="7030A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dirty="0">
                <a:latin typeface="Arial" panose="020B0604020202020204" pitchFamily="34" charset="0"/>
              </a:endParaRPr>
            </a:p>
          </p:txBody>
        </p:sp>
        <p:sp>
          <p:nvSpPr>
            <p:cNvPr id="7" name="Straight Connector 7">
              <a:extLst>
                <a:ext uri="{FF2B5EF4-FFF2-40B4-BE49-F238E27FC236}">
                  <a16:creationId xmlns="" xmlns:a16="http://schemas.microsoft.com/office/drawing/2014/main" id="{8F39A788-0199-D74B-9A29-36CF526595D1}"/>
                </a:ext>
              </a:extLst>
            </p:cNvPr>
            <p:cNvSpPr/>
            <p:nvPr/>
          </p:nvSpPr>
          <p:spPr>
            <a:xfrm flipH="1">
              <a:off x="2917113" y="0"/>
              <a:ext cx="1" cy="5623848"/>
            </a:xfrm>
            <a:prstGeom prst="line">
              <a:avLst/>
            </a:prstGeom>
            <a:noFill/>
            <a:ln w="76200" cap="flat">
              <a:solidFill>
                <a:srgbClr val="7030A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dirty="0">
                <a:latin typeface="Arial" panose="020B0604020202020204" pitchFamily="34" charset="0"/>
              </a:endParaRPr>
            </a:p>
          </p:txBody>
        </p:sp>
      </p:grpSp>
      <p:grpSp>
        <p:nvGrpSpPr>
          <p:cNvPr id="8" name="Group 12">
            <a:extLst>
              <a:ext uri="{FF2B5EF4-FFF2-40B4-BE49-F238E27FC236}">
                <a16:creationId xmlns="" xmlns:a16="http://schemas.microsoft.com/office/drawing/2014/main" id="{0AF86F7E-1742-AB48-AF00-EBCEBFB1E0FB}"/>
              </a:ext>
            </a:extLst>
          </p:cNvPr>
          <p:cNvGrpSpPr/>
          <p:nvPr/>
        </p:nvGrpSpPr>
        <p:grpSpPr>
          <a:xfrm>
            <a:off x="450191" y="3388308"/>
            <a:ext cx="7307812" cy="1656939"/>
            <a:chOff x="0" y="0"/>
            <a:chExt cx="8437451" cy="1913067"/>
          </a:xfrm>
        </p:grpSpPr>
        <p:sp>
          <p:nvSpPr>
            <p:cNvPr id="9" name="Straight Connector 8">
              <a:extLst>
                <a:ext uri="{FF2B5EF4-FFF2-40B4-BE49-F238E27FC236}">
                  <a16:creationId xmlns="" xmlns:a16="http://schemas.microsoft.com/office/drawing/2014/main" id="{BD01DA34-C4F2-E547-8725-896D79BDE5CE}"/>
                </a:ext>
              </a:extLst>
            </p:cNvPr>
            <p:cNvSpPr/>
            <p:nvPr/>
          </p:nvSpPr>
          <p:spPr>
            <a:xfrm flipH="1" flipV="1">
              <a:off x="0" y="1913067"/>
              <a:ext cx="8437452" cy="1"/>
            </a:xfrm>
            <a:prstGeom prst="line">
              <a:avLst/>
            </a:prstGeom>
            <a:noFill/>
            <a:ln w="76200" cap="flat">
              <a:solidFill>
                <a:srgbClr val="7030A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dirty="0">
                <a:latin typeface="Arial" panose="020B0604020202020204" pitchFamily="34" charset="0"/>
              </a:endParaRPr>
            </a:p>
          </p:txBody>
        </p:sp>
        <p:sp>
          <p:nvSpPr>
            <p:cNvPr id="10" name="Straight Connector 13">
              <a:extLst>
                <a:ext uri="{FF2B5EF4-FFF2-40B4-BE49-F238E27FC236}">
                  <a16:creationId xmlns="" xmlns:a16="http://schemas.microsoft.com/office/drawing/2014/main" id="{096B0171-3DD6-2A42-9332-53D4E38642A6}"/>
                </a:ext>
              </a:extLst>
            </p:cNvPr>
            <p:cNvSpPr/>
            <p:nvPr/>
          </p:nvSpPr>
          <p:spPr>
            <a:xfrm flipH="1" flipV="1">
              <a:off x="0" y="0"/>
              <a:ext cx="8437452" cy="1"/>
            </a:xfrm>
            <a:prstGeom prst="line">
              <a:avLst/>
            </a:prstGeom>
            <a:noFill/>
            <a:ln w="76200" cap="flat">
              <a:solidFill>
                <a:srgbClr val="7030A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dirty="0">
                <a:latin typeface="Arial" panose="020B0604020202020204" pitchFamily="34" charset="0"/>
              </a:endParaRPr>
            </a:p>
          </p:txBody>
        </p:sp>
      </p:grpSp>
      <p:sp>
        <p:nvSpPr>
          <p:cNvPr id="11" name="Oval 15">
            <a:extLst>
              <a:ext uri="{FF2B5EF4-FFF2-40B4-BE49-F238E27FC236}">
                <a16:creationId xmlns="" xmlns:a16="http://schemas.microsoft.com/office/drawing/2014/main" id="{F264640A-25BE-474D-9A3C-362F1A8D6C57}"/>
              </a:ext>
            </a:extLst>
          </p:cNvPr>
          <p:cNvSpPr/>
          <p:nvPr/>
        </p:nvSpPr>
        <p:spPr>
          <a:xfrm>
            <a:off x="2019729" y="2605414"/>
            <a:ext cx="1483704" cy="1483703"/>
          </a:xfrm>
          <a:prstGeom prst="ellipse">
            <a:avLst/>
          </a:prstGeom>
          <a:ln w="76200">
            <a:solidFill>
              <a:srgbClr val="7030A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dirty="0">
              <a:latin typeface="Arial" panose="020B0604020202020204" pitchFamily="34" charset="0"/>
            </a:endParaRPr>
          </a:p>
        </p:txBody>
      </p:sp>
      <p:pic>
        <p:nvPicPr>
          <p:cNvPr id="12" name="Picture 11">
            <a:extLst>
              <a:ext uri="{FF2B5EF4-FFF2-40B4-BE49-F238E27FC236}">
                <a16:creationId xmlns="" xmlns:a16="http://schemas.microsoft.com/office/drawing/2014/main" id="{2B7362C4-BE26-9F4B-8A34-06AAE1320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35077212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0-#ppt_w/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8" grpId="0" animBg="1" advAuto="0"/>
      <p:bldP spid="1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1st_18_YearbookersInAction_Main focus is to remain focus.jpg" descr="1st_18_YearbookersInAction_Main focus is to remain focu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91" y="1546381"/>
            <a:ext cx="7307812" cy="4870904"/>
          </a:xfrm>
          <a:prstGeom prst="rect">
            <a:avLst/>
          </a:prstGeom>
          <a:ln w="12700">
            <a:miter lim="400000"/>
          </a:ln>
        </p:spPr>
      </p:pic>
      <p:pic>
        <p:nvPicPr>
          <p:cNvPr id="4" name="2nd_18_SidelinesAndSchoolSpirit_PaintTheTownBlue.jpg" descr="2nd_18_SidelinesAndSchoolSpirit_PaintTheTownBlue.jpg">
            <a:extLst>
              <a:ext uri="{FF2B5EF4-FFF2-40B4-BE49-F238E27FC236}">
                <a16:creationId xmlns="" xmlns:a16="http://schemas.microsoft.com/office/drawing/2014/main" id="{130D1BFB-F2BA-B647-AFF3-3D9A1A862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191" y="1546382"/>
            <a:ext cx="7307812" cy="4871874"/>
          </a:xfrm>
          <a:prstGeom prst="rect">
            <a:avLst/>
          </a:prstGeom>
          <a:ln w="12700">
            <a:miter lim="400000"/>
          </a:ln>
        </p:spPr>
      </p:pic>
      <p:sp>
        <p:nvSpPr>
          <p:cNvPr id="5" name="LEADING LINES - ALEX MELTON…">
            <a:extLst>
              <a:ext uri="{FF2B5EF4-FFF2-40B4-BE49-F238E27FC236}">
                <a16:creationId xmlns="" xmlns:a16="http://schemas.microsoft.com/office/drawing/2014/main" id="{EA81486B-5423-E64A-9904-E673B89A7E84}"/>
              </a:ext>
            </a:extLst>
          </p:cNvPr>
          <p:cNvSpPr txBox="1"/>
          <p:nvPr/>
        </p:nvSpPr>
        <p:spPr>
          <a:xfrm>
            <a:off x="2285635" y="453392"/>
            <a:ext cx="5117526"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LEADING LINES - ALEX MELTON</a:t>
            </a: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Bryant High School, AR</a:t>
            </a:r>
          </a:p>
        </p:txBody>
      </p:sp>
      <p:pic>
        <p:nvPicPr>
          <p:cNvPr id="6" name="Picture 5">
            <a:extLst>
              <a:ext uri="{FF2B5EF4-FFF2-40B4-BE49-F238E27FC236}">
                <a16:creationId xmlns="" xmlns:a16="http://schemas.microsoft.com/office/drawing/2014/main" id="{C40DF5AE-0EA8-114C-8A3D-556FADD5E8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284402065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3rd_18_academics_New Job New Passion.jpg" descr="3rd_18_academics_New Job New Pass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282" y="1544212"/>
            <a:ext cx="7223466" cy="4815645"/>
          </a:xfrm>
          <a:prstGeom prst="rect">
            <a:avLst/>
          </a:prstGeom>
          <a:ln w="12700">
            <a:miter lim="400000"/>
          </a:ln>
        </p:spPr>
      </p:pic>
      <p:sp>
        <p:nvSpPr>
          <p:cNvPr id="155" name="REPETITION - JAZMINE HAWKINS…"/>
          <p:cNvSpPr txBox="1"/>
          <p:nvPr/>
        </p:nvSpPr>
        <p:spPr>
          <a:xfrm>
            <a:off x="2295603" y="498143"/>
            <a:ext cx="5142429"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REPETITION - JAZMINE HAWKINS</a:t>
            </a: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Stockbridge High School, MI</a:t>
            </a:r>
          </a:p>
        </p:txBody>
      </p:sp>
      <p:pic>
        <p:nvPicPr>
          <p:cNvPr id="4" name="Picture 3">
            <a:extLst>
              <a:ext uri="{FF2B5EF4-FFF2-40B4-BE49-F238E27FC236}">
                <a16:creationId xmlns="" xmlns:a16="http://schemas.microsoft.com/office/drawing/2014/main" id="{FE298A32-1A91-FA4B-8DDF-CD6CB7D5D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4th_18_studentlifeandtraditions_lancerdayhype.jpg" descr="4th_18_studentlifeandtraditions_lancerdayhyp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137" y="1524180"/>
            <a:ext cx="7264982" cy="5016132"/>
          </a:xfrm>
          <a:prstGeom prst="rect">
            <a:avLst/>
          </a:prstGeom>
          <a:ln w="12700">
            <a:miter lim="400000"/>
          </a:ln>
        </p:spPr>
      </p:pic>
      <p:sp>
        <p:nvSpPr>
          <p:cNvPr id="158" name="WORM’S EYE VIEW - ISABEL MILLER…"/>
          <p:cNvSpPr txBox="1"/>
          <p:nvPr/>
        </p:nvSpPr>
        <p:spPr>
          <a:xfrm>
            <a:off x="2102153" y="467815"/>
            <a:ext cx="5326602"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WORM’S EYE VIEW - ISABEL MILLER</a:t>
            </a: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Shawnee Mission East High School, KS</a:t>
            </a:r>
          </a:p>
        </p:txBody>
      </p:sp>
      <p:pic>
        <p:nvPicPr>
          <p:cNvPr id="4" name="Picture 3">
            <a:extLst>
              <a:ext uri="{FF2B5EF4-FFF2-40B4-BE49-F238E27FC236}">
                <a16:creationId xmlns="" xmlns:a16="http://schemas.microsoft.com/office/drawing/2014/main" id="{16A14F4E-8498-2C47-9B1D-8333BA2E46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4th_18_studentlifeandtraditions_lancerdayhype.jpg" descr="4th_18_studentlifeandtraditions_lancerdayhyp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137" y="1524180"/>
            <a:ext cx="7264982" cy="5016132"/>
          </a:xfrm>
          <a:prstGeom prst="rect">
            <a:avLst/>
          </a:prstGeom>
          <a:ln w="12700">
            <a:miter lim="400000"/>
          </a:ln>
        </p:spPr>
      </p:pic>
      <p:pic>
        <p:nvPicPr>
          <p:cNvPr id="4" name="HM_18_SportsAction_SkylarGoesSkyward.jpg" descr="HM_18_SportsAction_SkylarGoesSkyward.jpg">
            <a:extLst>
              <a:ext uri="{FF2B5EF4-FFF2-40B4-BE49-F238E27FC236}">
                <a16:creationId xmlns="" xmlns:a16="http://schemas.microsoft.com/office/drawing/2014/main" id="{3A756080-4682-9948-83B4-BB08A125F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136" y="1524181"/>
            <a:ext cx="7264981" cy="5035690"/>
          </a:xfrm>
          <a:prstGeom prst="rect">
            <a:avLst/>
          </a:prstGeom>
          <a:ln w="12700">
            <a:miter lim="400000"/>
          </a:ln>
        </p:spPr>
      </p:pic>
      <p:sp>
        <p:nvSpPr>
          <p:cNvPr id="5" name="BIRD’S EYE VIEW - LIZA KING…">
            <a:extLst>
              <a:ext uri="{FF2B5EF4-FFF2-40B4-BE49-F238E27FC236}">
                <a16:creationId xmlns="" xmlns:a16="http://schemas.microsoft.com/office/drawing/2014/main" id="{AB0DEB51-FCBB-C246-A03A-7A03A90DB0A5}"/>
              </a:ext>
            </a:extLst>
          </p:cNvPr>
          <p:cNvSpPr txBox="1"/>
          <p:nvPr/>
        </p:nvSpPr>
        <p:spPr>
          <a:xfrm>
            <a:off x="2366053" y="426872"/>
            <a:ext cx="5117527"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BIRD’S EYE VIEW - LIZA KING</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Richland R-1 High School, MO</a:t>
            </a:r>
          </a:p>
        </p:txBody>
      </p:sp>
      <p:pic>
        <p:nvPicPr>
          <p:cNvPr id="6" name="Picture 5">
            <a:extLst>
              <a:ext uri="{FF2B5EF4-FFF2-40B4-BE49-F238E27FC236}">
                <a16:creationId xmlns="" xmlns:a16="http://schemas.microsoft.com/office/drawing/2014/main" id="{E077D758-AB4E-734B-984B-18E7E05810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40044068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StateVolleyball_10.28.16_Emerson0001.jpg" descr="StateVolleyball_10.28.16_Emerson0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90" y="1596788"/>
            <a:ext cx="7342495" cy="4996067"/>
          </a:xfrm>
          <a:prstGeom prst="rect">
            <a:avLst/>
          </a:prstGeom>
          <a:ln w="12700">
            <a:miter lim="400000"/>
          </a:ln>
        </p:spPr>
      </p:pic>
      <p:sp>
        <p:nvSpPr>
          <p:cNvPr id="164" name="REACTION - MADDY EMERSON…"/>
          <p:cNvSpPr txBox="1"/>
          <p:nvPr/>
        </p:nvSpPr>
        <p:spPr>
          <a:xfrm>
            <a:off x="2215929" y="373312"/>
            <a:ext cx="5129977"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REACTION - MADDY EMERSON</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Pittsburg High School, KS</a:t>
            </a:r>
          </a:p>
        </p:txBody>
      </p:sp>
      <p:pic>
        <p:nvPicPr>
          <p:cNvPr id="5" name="Picture 4">
            <a:extLst>
              <a:ext uri="{FF2B5EF4-FFF2-40B4-BE49-F238E27FC236}">
                <a16:creationId xmlns="" xmlns:a16="http://schemas.microsoft.com/office/drawing/2014/main" id="{21A0B14B-3CC0-8744-9B39-156D5F7E1C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p:cNvSpPr txBox="1">
            <a:spLocks noGrp="1"/>
          </p:cNvSpPr>
          <p:nvPr>
            <p:ph type="title"/>
          </p:nvPr>
        </p:nvSpPr>
        <p:spPr>
          <a:xfrm>
            <a:off x="330200" y="2142648"/>
            <a:ext cx="8483600" cy="5461497"/>
          </a:xfrm>
          <a:prstGeom prst="rect">
            <a:avLst/>
          </a:prstGeom>
        </p:spPr>
        <p:txBody>
          <a:bodyPr/>
          <a:lstStyle/>
          <a:p>
            <a:pPr>
              <a:defRPr sz="6600">
                <a:latin typeface="AYT Foundation Sans Black"/>
                <a:ea typeface="AYT Foundation Sans Black"/>
                <a:cs typeface="AYT Foundation Sans Black"/>
                <a:sym typeface="AYT Foundation Sans Black"/>
              </a:defRPr>
            </a:pPr>
            <a:r>
              <a:rPr dirty="0">
                <a:solidFill>
                  <a:schemeClr val="tx1"/>
                </a:solidFill>
                <a:latin typeface="+mj-lt"/>
                <a:cs typeface="Arial" panose="020B0604020202020204" pitchFamily="34" charset="0"/>
              </a:rPr>
              <a:t>SHOWSTOPPER</a:t>
            </a:r>
          </a:p>
          <a:p>
            <a:pPr>
              <a:defRPr sz="6600">
                <a:solidFill>
                  <a:schemeClr val="accent4">
                    <a:satOff val="-1335"/>
                    <a:lumOff val="-10274"/>
                  </a:schemeClr>
                </a:solidFill>
                <a:latin typeface="AYT Foundation Sans Black"/>
                <a:ea typeface="AYT Foundation Sans Black"/>
                <a:cs typeface="AYT Foundation Sans Black"/>
                <a:sym typeface="AYT Foundation Sans Black"/>
              </a:defRPr>
            </a:pPr>
            <a:r>
              <a:rPr b="1" dirty="0">
                <a:solidFill>
                  <a:schemeClr val="tx1"/>
                </a:solidFill>
                <a:latin typeface="+mj-lt"/>
                <a:cs typeface="Arial" panose="020B0604020202020204" pitchFamily="34" charset="0"/>
              </a:rPr>
              <a:t>PHOTOGRAPHY</a:t>
            </a:r>
          </a:p>
          <a:p>
            <a:pPr>
              <a:defRPr sz="2800">
                <a:latin typeface="AYT Foundation Sans Black"/>
                <a:ea typeface="AYT Foundation Sans Black"/>
                <a:cs typeface="AYT Foundation Sans Black"/>
                <a:sym typeface="AYT Foundation Sans Black"/>
              </a:defRPr>
            </a:pPr>
            <a:endParaRPr dirty="0">
              <a:solidFill>
                <a:schemeClr val="tx1"/>
              </a:solidFill>
              <a:latin typeface="+mj-lt"/>
              <a:cs typeface="Arial" panose="020B0604020202020204" pitchFamily="34" charset="0"/>
            </a:endParaRPr>
          </a:p>
          <a:p>
            <a:pPr>
              <a:defRPr sz="2800">
                <a:latin typeface="AYT Foundation Sans Black"/>
                <a:ea typeface="AYT Foundation Sans Black"/>
                <a:cs typeface="AYT Foundation Sans Black"/>
                <a:sym typeface="AYT Foundation Sans Black"/>
              </a:defRPr>
            </a:pPr>
            <a:r>
              <a:rPr b="1" dirty="0">
                <a:solidFill>
                  <a:schemeClr val="tx1"/>
                </a:solidFill>
                <a:latin typeface="+mj-lt"/>
                <a:cs typeface="Arial" panose="020B0604020202020204" pitchFamily="34" charset="0"/>
              </a:rPr>
              <a:t>TAKE</a:t>
            </a:r>
            <a:r>
              <a:rPr dirty="0">
                <a:solidFill>
                  <a:schemeClr val="tx1"/>
                </a:solidFill>
                <a:latin typeface="+mj-lt"/>
                <a:cs typeface="Arial" panose="020B0604020202020204" pitchFamily="34" charset="0"/>
              </a:rPr>
              <a:t> </a:t>
            </a:r>
            <a:r>
              <a:rPr dirty="0">
                <a:solidFill>
                  <a:schemeClr val="tx1"/>
                </a:solidFill>
                <a:latin typeface="+mj-lt"/>
                <a:ea typeface="AYT Foundation Sans Light"/>
                <a:cs typeface="Arial" panose="020B0604020202020204" pitchFamily="34" charset="0"/>
                <a:sym typeface="AYT Foundation Sans Light"/>
              </a:rPr>
              <a:t>photos</a:t>
            </a:r>
            <a:r>
              <a:rPr dirty="0">
                <a:solidFill>
                  <a:schemeClr val="tx1"/>
                </a:solidFill>
                <a:latin typeface="+mj-lt"/>
                <a:cs typeface="Arial" panose="020B0604020202020204" pitchFamily="34" charset="0"/>
              </a:rPr>
              <a:t> </a:t>
            </a:r>
          </a:p>
          <a:p>
            <a:pPr>
              <a:defRPr sz="2800">
                <a:latin typeface="AYT Foundation Sans Black"/>
                <a:ea typeface="AYT Foundation Sans Black"/>
                <a:cs typeface="AYT Foundation Sans Black"/>
                <a:sym typeface="AYT Foundation Sans Black"/>
              </a:defRPr>
            </a:pPr>
            <a:r>
              <a:rPr dirty="0">
                <a:solidFill>
                  <a:schemeClr val="tx1"/>
                </a:solidFill>
                <a:latin typeface="+mj-lt"/>
                <a:ea typeface="AYT Foundation Sans Light"/>
                <a:cs typeface="Arial" panose="020B0604020202020204" pitchFamily="34" charset="0"/>
                <a:sym typeface="AYT Foundation Sans Light"/>
              </a:rPr>
              <a:t>like</a:t>
            </a:r>
            <a:r>
              <a:rPr dirty="0">
                <a:solidFill>
                  <a:schemeClr val="tx1"/>
                </a:solidFill>
                <a:latin typeface="+mj-lt"/>
                <a:cs typeface="Arial" panose="020B0604020202020204" pitchFamily="34" charset="0"/>
              </a:rPr>
              <a:t> </a:t>
            </a:r>
            <a:r>
              <a:rPr b="1" dirty="0">
                <a:solidFill>
                  <a:schemeClr val="tx1"/>
                </a:solidFill>
                <a:latin typeface="+mj-lt"/>
                <a:cs typeface="Arial" panose="020B0604020202020204" pitchFamily="34" charset="0"/>
              </a:rPr>
              <a:t>THIS</a:t>
            </a:r>
            <a:r>
              <a:rPr dirty="0">
                <a:solidFill>
                  <a:schemeClr val="tx1"/>
                </a:solidFill>
                <a:latin typeface="+mj-lt"/>
                <a:cs typeface="Arial" panose="020B0604020202020204" pitchFamily="34" charset="0"/>
              </a:rPr>
              <a:t>.</a:t>
            </a:r>
          </a:p>
        </p:txBody>
      </p:sp>
      <p:pic>
        <p:nvPicPr>
          <p:cNvPr id="3" name="Picture 2">
            <a:extLst>
              <a:ext uri="{FF2B5EF4-FFF2-40B4-BE49-F238E27FC236}">
                <a16:creationId xmlns="" xmlns:a16="http://schemas.microsoft.com/office/drawing/2014/main" id="{B682252B-5AFF-5B43-963D-836DCBD274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3136136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4th_18_Portrait_PaintingPerfection.jpg" descr="4th_18_Portrait_PaintingPerfect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89" y="1596788"/>
            <a:ext cx="7342495" cy="4990165"/>
          </a:xfrm>
          <a:prstGeom prst="rect">
            <a:avLst/>
          </a:prstGeom>
          <a:ln w="12700">
            <a:miter lim="400000"/>
          </a:ln>
        </p:spPr>
      </p:pic>
      <p:sp>
        <p:nvSpPr>
          <p:cNvPr id="167" name="FILL THE FRAME- MADDY EMERSON…"/>
          <p:cNvSpPr txBox="1"/>
          <p:nvPr/>
        </p:nvSpPr>
        <p:spPr>
          <a:xfrm>
            <a:off x="1503761" y="410733"/>
            <a:ext cx="582217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FILL THE FRAME- MADDY EMERSON</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Pittsburg High School, KS</a:t>
            </a:r>
          </a:p>
        </p:txBody>
      </p:sp>
      <p:sp>
        <p:nvSpPr>
          <p:cNvPr id="4" name="Rectangle 3">
            <a:extLst>
              <a:ext uri="{FF2B5EF4-FFF2-40B4-BE49-F238E27FC236}">
                <a16:creationId xmlns="" xmlns:a16="http://schemas.microsoft.com/office/drawing/2014/main" id="{2392C0D6-8A73-7442-BDBC-EEEB899743B7}"/>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32BE1FD2-B6A9-2244-A30D-206FD7F50E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3rd_18_SportsSidelines_BitterSweetGoodbye.jpg" descr="3rd_18_SportsSidelines_BitterSweetGoodby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91" y="1596788"/>
            <a:ext cx="7342494" cy="4997790"/>
          </a:xfrm>
          <a:prstGeom prst="rect">
            <a:avLst/>
          </a:prstGeom>
          <a:ln w="12700">
            <a:miter lim="400000"/>
          </a:ln>
        </p:spPr>
      </p:pic>
      <p:sp>
        <p:nvSpPr>
          <p:cNvPr id="170" name="FRAMING - SHUMESA MOHSIN…"/>
          <p:cNvSpPr txBox="1"/>
          <p:nvPr/>
        </p:nvSpPr>
        <p:spPr>
          <a:xfrm>
            <a:off x="1837759" y="394820"/>
            <a:ext cx="546848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FRAMING - SHUMESA MOHSIN</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Tokay High School, CA</a:t>
            </a:r>
          </a:p>
        </p:txBody>
      </p:sp>
      <p:sp>
        <p:nvSpPr>
          <p:cNvPr id="4" name="Rectangle 3">
            <a:extLst>
              <a:ext uri="{FF2B5EF4-FFF2-40B4-BE49-F238E27FC236}">
                <a16:creationId xmlns="" xmlns:a16="http://schemas.microsoft.com/office/drawing/2014/main" id="{DB1DC948-7264-2C4E-8A31-914A737DA5C5}"/>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5B09DA45-CF3B-AF41-8959-6ECA1DC518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How would you use this PHOTO on a SPREAD?"/>
          <p:cNvSpPr txBox="1"/>
          <p:nvPr/>
        </p:nvSpPr>
        <p:spPr>
          <a:xfrm>
            <a:off x="345472" y="2044883"/>
            <a:ext cx="8453055" cy="31393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6600">
                <a:latin typeface="AYT Foundation Sans"/>
                <a:ea typeface="AYT Foundation Sans"/>
                <a:cs typeface="AYT Foundation Sans"/>
                <a:sym typeface="AYT Foundation Sans"/>
              </a:defRPr>
            </a:pP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How would you use this </a:t>
            </a:r>
            <a:r>
              <a:rPr lang="en-US" dirty="0">
                <a:solidFill>
                  <a:schemeClr val="tx1"/>
                </a:solidFill>
                <a:latin typeface="Arial Black" panose="020B0A04020102020204" pitchFamily="34" charset="0"/>
                <a:ea typeface="AYT Foundation Sans Light"/>
                <a:cs typeface="Arial" panose="020B0604020202020204" pitchFamily="34" charset="0"/>
                <a:sym typeface="AYT Foundation Sans Light"/>
              </a:rPr>
              <a:t>PHOTO</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 </a:t>
            </a:r>
            <a:r>
              <a:rPr dirty="0">
                <a:solidFill>
                  <a:schemeClr val="tx1"/>
                </a:solidFill>
                <a:latin typeface="Arial" panose="020B0604020202020204" pitchFamily="34" charset="0"/>
                <a:ea typeface="AYT Foundation Sans Light"/>
                <a:cs typeface="Arial" panose="020B0604020202020204" pitchFamily="34" charset="0"/>
                <a:sym typeface="AYT Foundation Sans Light"/>
              </a:rPr>
              <a:t>on a</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Black" panose="020B0A04020102020204" pitchFamily="34" charset="0"/>
                <a:ea typeface="AYT Foundation Sans Black"/>
                <a:cs typeface="Arial" panose="020B0604020202020204" pitchFamily="34" charset="0"/>
                <a:sym typeface="AYT Foundation Sans Black"/>
              </a:rPr>
              <a:t>SPREAD?</a:t>
            </a:r>
          </a:p>
        </p:txBody>
      </p:sp>
      <p:pic>
        <p:nvPicPr>
          <p:cNvPr id="3" name="Picture 2">
            <a:extLst>
              <a:ext uri="{FF2B5EF4-FFF2-40B4-BE49-F238E27FC236}">
                <a16:creationId xmlns="" xmlns:a16="http://schemas.microsoft.com/office/drawing/2014/main" id="{C28366E3-4220-7D4A-812E-E68566989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069" y="5184204"/>
            <a:ext cx="899862" cy="899862"/>
          </a:xfrm>
          <a:prstGeom prst="rect">
            <a:avLst/>
          </a:prstGeom>
        </p:spPr>
      </p:pic>
      <p:pic>
        <p:nvPicPr>
          <p:cNvPr id="4" name="Picture 3">
            <a:extLst>
              <a:ext uri="{FF2B5EF4-FFF2-40B4-BE49-F238E27FC236}">
                <a16:creationId xmlns="" xmlns:a16="http://schemas.microsoft.com/office/drawing/2014/main" id="{DAC02975-EF13-6045-AB0F-3F59E540C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C21B0395.JPG" descr="C21B039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786" y="1628905"/>
            <a:ext cx="7342495" cy="4983435"/>
          </a:xfrm>
          <a:prstGeom prst="rect">
            <a:avLst/>
          </a:prstGeom>
          <a:ln w="12700">
            <a:miter lim="400000"/>
          </a:ln>
        </p:spPr>
      </p:pic>
      <p:sp>
        <p:nvSpPr>
          <p:cNvPr id="175" name="LIGHT - ALI MASHBURN…"/>
          <p:cNvSpPr txBox="1"/>
          <p:nvPr/>
        </p:nvSpPr>
        <p:spPr>
          <a:xfrm>
            <a:off x="2219509" y="395609"/>
            <a:ext cx="5142429"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LIGHT - ALI MASHBURN</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Westlake High School, TX</a:t>
            </a:r>
          </a:p>
        </p:txBody>
      </p:sp>
      <p:pic>
        <p:nvPicPr>
          <p:cNvPr id="5" name="Picture 4">
            <a:extLst>
              <a:ext uri="{FF2B5EF4-FFF2-40B4-BE49-F238E27FC236}">
                <a16:creationId xmlns="" xmlns:a16="http://schemas.microsoft.com/office/drawing/2014/main" id="{C5664643-6671-9A4C-AAC4-9AB6AF14E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Westlake spread.jpg" descr="Westlake sprea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96787"/>
            <a:ext cx="7342495" cy="4983435"/>
          </a:xfrm>
          <a:prstGeom prst="rect">
            <a:avLst/>
          </a:prstGeom>
          <a:ln w="12700">
            <a:miter lim="400000"/>
          </a:ln>
        </p:spPr>
      </p:pic>
      <p:sp>
        <p:nvSpPr>
          <p:cNvPr id="178" name="WESTLAKE HIGH SCHOOL…"/>
          <p:cNvSpPr txBox="1"/>
          <p:nvPr/>
        </p:nvSpPr>
        <p:spPr>
          <a:xfrm>
            <a:off x="2199895" y="431429"/>
            <a:ext cx="5117528"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WESTLAKE HIGH SCHOOL</a:t>
            </a:r>
            <a:endParaRPr sz="2000" dirty="0">
              <a:latin typeface="Arial Black" panose="020B0A04020102020204" pitchFamily="34" charset="0"/>
              <a:cs typeface="Arial" panose="020B0604020202020204" pitchFamily="34" charset="0"/>
            </a:endParaRP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Austin, TX</a:t>
            </a:r>
          </a:p>
        </p:txBody>
      </p:sp>
      <p:sp>
        <p:nvSpPr>
          <p:cNvPr id="4" name="Rectangle 3">
            <a:extLst>
              <a:ext uri="{FF2B5EF4-FFF2-40B4-BE49-F238E27FC236}">
                <a16:creationId xmlns="" xmlns:a16="http://schemas.microsoft.com/office/drawing/2014/main" id="{DEEA3685-8B5B-3843-B119-D7D1C13D86C7}"/>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744E4076-677D-0C41-A989-8713A5307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1st_18_sportssidelines_betweenawallandahardplace.jpg" descr="1st_18_sportssidelines_betweenawallandahardplac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89" y="1596788"/>
            <a:ext cx="7342495" cy="4983435"/>
          </a:xfrm>
          <a:prstGeom prst="rect">
            <a:avLst/>
          </a:prstGeom>
          <a:ln w="12700">
            <a:miter lim="400000"/>
          </a:ln>
        </p:spPr>
      </p:pic>
      <p:sp>
        <p:nvSpPr>
          <p:cNvPr id="181" name="SELECTIVE FOCUS - CHAD BYRD…"/>
          <p:cNvSpPr txBox="1"/>
          <p:nvPr/>
        </p:nvSpPr>
        <p:spPr>
          <a:xfrm>
            <a:off x="2096009" y="386827"/>
            <a:ext cx="5154881"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SELECTIVE FOCUS - CHAD BYRD</a:t>
            </a:r>
            <a:endParaRPr sz="2000" dirty="0">
              <a:latin typeface="Arial Black" panose="020B0A04020102020204" pitchFamily="34" charset="0"/>
              <a:cs typeface="Arial" panose="020B0604020202020204" pitchFamily="34" charset="0"/>
            </a:endParaRP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Richardson High School, TX</a:t>
            </a:r>
          </a:p>
        </p:txBody>
      </p:sp>
      <p:sp>
        <p:nvSpPr>
          <p:cNvPr id="4" name="Rectangle 3">
            <a:extLst>
              <a:ext uri="{FF2B5EF4-FFF2-40B4-BE49-F238E27FC236}">
                <a16:creationId xmlns="" xmlns:a16="http://schemas.microsoft.com/office/drawing/2014/main" id="{664D6B96-3482-A645-A925-63301AB5AC36}"/>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A8449CC0-5044-ED47-A2B5-0FB1E2A2F1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How was it used on a real SPREAD?"/>
          <p:cNvSpPr txBox="1"/>
          <p:nvPr/>
        </p:nvSpPr>
        <p:spPr>
          <a:xfrm>
            <a:off x="1143663" y="1859339"/>
            <a:ext cx="7167823" cy="31393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6600">
                <a:latin typeface="AYT Foundation Sans Bold"/>
                <a:ea typeface="AYT Foundation Sans Bold"/>
                <a:cs typeface="AYT Foundation Sans Bold"/>
                <a:sym typeface="AYT Foundation Sans Bold"/>
              </a:defRPr>
            </a:pPr>
            <a:r>
              <a:rPr dirty="0">
                <a:solidFill>
                  <a:schemeClr val="tx1"/>
                </a:solidFill>
                <a:latin typeface="Arial" panose="020B0604020202020204" pitchFamily="34" charset="0"/>
                <a:ea typeface="AYT Foundation Sans Light"/>
                <a:cs typeface="Arial" panose="020B0604020202020204" pitchFamily="34" charset="0"/>
                <a:sym typeface="AYT Foundation Sans Light"/>
              </a:rPr>
              <a:t>How</a:t>
            </a:r>
            <a:r>
              <a:rPr lang="en-US" dirty="0">
                <a:solidFill>
                  <a:schemeClr val="tx1"/>
                </a:solidFill>
                <a:latin typeface="Arial" panose="020B0604020202020204" pitchFamily="34" charset="0"/>
                <a:ea typeface="AYT Foundation Sans Light"/>
                <a:cs typeface="Arial" panose="020B0604020202020204" pitchFamily="34" charset="0"/>
                <a:sym typeface="AYT Foundation Sans Light"/>
              </a:rPr>
              <a:t> was it used on </a:t>
            </a:r>
            <a:r>
              <a:rPr dirty="0">
                <a:solidFill>
                  <a:schemeClr val="tx1"/>
                </a:solidFill>
                <a:latin typeface="Arial" panose="020B0604020202020204" pitchFamily="34" charset="0"/>
                <a:ea typeface="AYT Foundation Sans Light"/>
                <a:cs typeface="Arial" panose="020B0604020202020204" pitchFamily="34" charset="0"/>
                <a:sym typeface="AYT Foundation Sans Light"/>
              </a:rPr>
              <a:t>a real</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Black" panose="020B0A04020102020204" pitchFamily="34" charset="0"/>
                <a:ea typeface="AYT Foundation Sans Black"/>
                <a:cs typeface="Arial" panose="020B0604020202020204" pitchFamily="34" charset="0"/>
                <a:sym typeface="AYT Foundation Sans Black"/>
              </a:rPr>
              <a:t>SPREAD?</a:t>
            </a:r>
          </a:p>
        </p:txBody>
      </p:sp>
      <p:pic>
        <p:nvPicPr>
          <p:cNvPr id="3" name="Picture 2">
            <a:extLst>
              <a:ext uri="{FF2B5EF4-FFF2-40B4-BE49-F238E27FC236}">
                <a16:creationId xmlns="" xmlns:a16="http://schemas.microsoft.com/office/drawing/2014/main" id="{66A444A7-C33E-A34C-B889-3833B8E140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Wade Kennedy spread.jpg" descr="Wade Kennedy sprea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817" y="1583141"/>
            <a:ext cx="7442168" cy="5058505"/>
          </a:xfrm>
          <a:prstGeom prst="rect">
            <a:avLst/>
          </a:prstGeom>
          <a:ln w="12700">
            <a:miter lim="400000"/>
          </a:ln>
        </p:spPr>
      </p:pic>
      <p:sp>
        <p:nvSpPr>
          <p:cNvPr id="186" name="RICHARDSON HIGH SCHOOL…"/>
          <p:cNvSpPr txBox="1"/>
          <p:nvPr/>
        </p:nvSpPr>
        <p:spPr>
          <a:xfrm>
            <a:off x="2019462" y="430554"/>
            <a:ext cx="5105075"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RICHARDSON HIGH SCHOOL</a:t>
            </a:r>
            <a:endParaRPr sz="2000" dirty="0">
              <a:latin typeface="Arial Black" panose="020B0A04020102020204" pitchFamily="34" charset="0"/>
              <a:cs typeface="Arial" panose="020B0604020202020204" pitchFamily="34" charset="0"/>
            </a:endParaRP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Richardson, TX</a:t>
            </a:r>
          </a:p>
        </p:txBody>
      </p:sp>
      <p:pic>
        <p:nvPicPr>
          <p:cNvPr id="5" name="Picture 4">
            <a:extLst>
              <a:ext uri="{FF2B5EF4-FFF2-40B4-BE49-F238E27FC236}">
                <a16:creationId xmlns="" xmlns:a16="http://schemas.microsoft.com/office/drawing/2014/main" id="{67C39D3B-40E0-0A46-898E-5481C68BD4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4th_18_YearbookersINaction_CommandingTheTroops.jpg" descr="4th_18_YearbookersINaction_CommandingTheTroop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90" y="1596788"/>
            <a:ext cx="7342495" cy="4983435"/>
          </a:xfrm>
          <a:prstGeom prst="rect">
            <a:avLst/>
          </a:prstGeom>
          <a:ln w="12700">
            <a:miter lim="400000"/>
          </a:ln>
        </p:spPr>
      </p:pic>
      <p:sp>
        <p:nvSpPr>
          <p:cNvPr id="189" name="DEPTH/LAYERS - HAYDEN WEBB…"/>
          <p:cNvSpPr txBox="1"/>
          <p:nvPr/>
        </p:nvSpPr>
        <p:spPr>
          <a:xfrm>
            <a:off x="2118936" y="418892"/>
            <a:ext cx="5129978"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DEPTH/LAYERS - HAYDEN WEBB</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Karl G. Maeser Prep Academy, UT</a:t>
            </a:r>
          </a:p>
        </p:txBody>
      </p:sp>
      <p:sp>
        <p:nvSpPr>
          <p:cNvPr id="4" name="Rectangle 3">
            <a:extLst>
              <a:ext uri="{FF2B5EF4-FFF2-40B4-BE49-F238E27FC236}">
                <a16:creationId xmlns="" xmlns:a16="http://schemas.microsoft.com/office/drawing/2014/main" id="{BDB085F7-4AAE-474B-953F-0856A9F108D5}"/>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75F71EF0-367C-584C-99E4-74F6CED6A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HM_18_SportsAction_Splashthecreek.jpg" descr="HM_18_SportsAction_Splashthecree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2249" y="1635854"/>
            <a:ext cx="3977712" cy="4833185"/>
          </a:xfrm>
          <a:prstGeom prst="rect">
            <a:avLst/>
          </a:prstGeom>
          <a:ln w="12700">
            <a:miter lim="400000"/>
          </a:ln>
        </p:spPr>
      </p:pic>
      <p:sp>
        <p:nvSpPr>
          <p:cNvPr id="192" name="SIMPLICITY - FAITH ROTH…"/>
          <p:cNvSpPr txBox="1"/>
          <p:nvPr/>
        </p:nvSpPr>
        <p:spPr>
          <a:xfrm>
            <a:off x="2121721" y="388961"/>
            <a:ext cx="5142430"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SIMPLICITY - FAITH ROTH</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Coronado High School, CO</a:t>
            </a:r>
          </a:p>
        </p:txBody>
      </p:sp>
      <p:pic>
        <p:nvPicPr>
          <p:cNvPr id="5" name="Picture 4">
            <a:extLst>
              <a:ext uri="{FF2B5EF4-FFF2-40B4-BE49-F238E27FC236}">
                <a16:creationId xmlns="" xmlns:a16="http://schemas.microsoft.com/office/drawing/2014/main" id="{AD0D4171-9D9D-D646-9862-24313B500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GP_18_Traditions_AllforIndia.jpg" descr="GP_18_Traditions_AllforInd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557" y="1498007"/>
            <a:ext cx="7236505" cy="5053605"/>
          </a:xfrm>
          <a:prstGeom prst="rect">
            <a:avLst/>
          </a:prstGeom>
          <a:ln w="12700">
            <a:miter lim="400000"/>
          </a:ln>
        </p:spPr>
      </p:pic>
      <p:sp>
        <p:nvSpPr>
          <p:cNvPr id="118" name="GRAND PRIZE - ALINA PERET…"/>
          <p:cNvSpPr txBox="1"/>
          <p:nvPr/>
        </p:nvSpPr>
        <p:spPr>
          <a:xfrm>
            <a:off x="3027765" y="306388"/>
            <a:ext cx="5103093"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GRAND PRIZE - ALINA PERET</a:t>
            </a:r>
          </a:p>
          <a:p>
            <a:pPr algn="ctr">
              <a:defRPr sz="24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  </a:t>
            </a:r>
            <a:r>
              <a:rPr sz="1800" dirty="0">
                <a:latin typeface="Arial" panose="020B0604020202020204" pitchFamily="34" charset="0"/>
                <a:ea typeface="AYT Foundation Sans Light"/>
                <a:cs typeface="Arial" panose="020B0604020202020204" pitchFamily="34" charset="0"/>
                <a:sym typeface="AYT Foundation Sans Light"/>
              </a:rPr>
              <a:t>Bryant High School - Bryant, AR</a:t>
            </a:r>
            <a:endParaRPr dirty="0">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146787F4-903D-0A48-ADE7-6FE1AB3EC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284067868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TOP ACTION creates DRAMATIC images."/>
          <p:cNvSpPr txBox="1"/>
          <p:nvPr/>
        </p:nvSpPr>
        <p:spPr>
          <a:xfrm>
            <a:off x="885774" y="2384637"/>
            <a:ext cx="7372452" cy="163121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7000">
                <a:latin typeface="AYT Foundation Sans Black"/>
                <a:ea typeface="AYT Foundation Sans Black"/>
                <a:cs typeface="AYT Foundation Sans Black"/>
                <a:sym typeface="AYT Foundation Sans Black"/>
              </a:defRPr>
            </a:pPr>
            <a:r>
              <a:rPr sz="5000" dirty="0">
                <a:solidFill>
                  <a:schemeClr val="tx1"/>
                </a:solidFill>
                <a:latin typeface="Arial Black" panose="020B0A04020102020204" pitchFamily="34" charset="0"/>
                <a:cs typeface="Arial" panose="020B0604020202020204" pitchFamily="34" charset="0"/>
              </a:rPr>
              <a:t>STO</a:t>
            </a:r>
            <a:r>
              <a:rPr lang="en-US" sz="5000" dirty="0">
                <a:solidFill>
                  <a:schemeClr val="tx1"/>
                </a:solidFill>
                <a:latin typeface="Arial Black" panose="020B0A04020102020204" pitchFamily="34" charset="0"/>
                <a:cs typeface="Arial" panose="020B0604020202020204" pitchFamily="34" charset="0"/>
              </a:rPr>
              <a:t>P ACTION </a:t>
            </a:r>
            <a:r>
              <a:rPr lang="en-US" sz="5000" dirty="0">
                <a:solidFill>
                  <a:schemeClr val="tx1"/>
                </a:solidFill>
                <a:latin typeface="Arial" panose="020B0604020202020204" pitchFamily="34" charset="0"/>
                <a:cs typeface="Arial" panose="020B0604020202020204" pitchFamily="34" charset="0"/>
              </a:rPr>
              <a:t>creates</a:t>
            </a:r>
            <a:r>
              <a:rPr lang="en-US" sz="5000" dirty="0">
                <a:solidFill>
                  <a:schemeClr val="tx1"/>
                </a:solidFill>
                <a:latin typeface="Arial Black" panose="020B0A04020102020204" pitchFamily="34" charset="0"/>
                <a:cs typeface="Arial" panose="020B0604020202020204" pitchFamily="34" charset="0"/>
              </a:rPr>
              <a:t> </a:t>
            </a:r>
            <a:r>
              <a:rPr sz="5000" dirty="0">
                <a:solidFill>
                  <a:schemeClr val="tx1"/>
                </a:solidFill>
                <a:latin typeface="Arial Black" panose="020B0A04020102020204" pitchFamily="34" charset="0"/>
                <a:cs typeface="Arial" panose="020B0604020202020204" pitchFamily="34" charset="0"/>
              </a:rPr>
              <a:t>DRAMATIC </a:t>
            </a:r>
            <a:r>
              <a:rPr sz="5000" dirty="0">
                <a:solidFill>
                  <a:schemeClr val="tx1"/>
                </a:solidFill>
                <a:latin typeface="Arial" panose="020B0604020202020204" pitchFamily="34" charset="0"/>
                <a:ea typeface="AYT Foundation Sans Light"/>
                <a:cs typeface="Arial" panose="020B0604020202020204" pitchFamily="34" charset="0"/>
                <a:sym typeface="AYT Foundation Sans Light"/>
              </a:rPr>
              <a:t>images.</a:t>
            </a:r>
          </a:p>
        </p:txBody>
      </p:sp>
      <p:sp>
        <p:nvSpPr>
          <p:cNvPr id="195" name="Use a fast shutter speed to freeze a subject’s movement without blur."/>
          <p:cNvSpPr txBox="1"/>
          <p:nvPr/>
        </p:nvSpPr>
        <p:spPr>
          <a:xfrm>
            <a:off x="664284" y="4165671"/>
            <a:ext cx="8479716"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R="457200" algn="ctr">
              <a:defRPr sz="2800">
                <a:latin typeface="AYT Foundation Sans Light"/>
                <a:ea typeface="AYT Foundation Sans Light"/>
                <a:cs typeface="AYT Foundation Sans Light"/>
                <a:sym typeface="AYT Foundation Sans Light"/>
              </a:defRPr>
            </a:lvl1pPr>
          </a:lstStyle>
          <a:p>
            <a:r>
              <a:rPr dirty="0">
                <a:latin typeface="Arial" panose="020B0604020202020204" pitchFamily="34" charset="0"/>
                <a:cs typeface="Arial" panose="020B0604020202020204" pitchFamily="34" charset="0"/>
              </a:rPr>
              <a:t>Use a fast shutter speed to freeze </a:t>
            </a:r>
            <a:endParaRPr lang="en-US" dirty="0">
              <a:latin typeface="Arial" panose="020B0604020202020204" pitchFamily="34" charset="0"/>
              <a:cs typeface="Arial" panose="020B0604020202020204" pitchFamily="34" charset="0"/>
            </a:endParaRPr>
          </a:p>
          <a:p>
            <a:r>
              <a:rPr dirty="0">
                <a:latin typeface="Arial" panose="020B0604020202020204" pitchFamily="34" charset="0"/>
                <a:cs typeface="Arial" panose="020B0604020202020204" pitchFamily="34" charset="0"/>
              </a:rPr>
              <a:t>a subject’s movement without blur.</a:t>
            </a:r>
          </a:p>
        </p:txBody>
      </p:sp>
      <p:pic>
        <p:nvPicPr>
          <p:cNvPr id="4" name="Picture 3">
            <a:extLst>
              <a:ext uri="{FF2B5EF4-FFF2-40B4-BE49-F238E27FC236}">
                <a16:creationId xmlns="" xmlns:a16="http://schemas.microsoft.com/office/drawing/2014/main" id="{F557BCE8-06E5-6B42-BA86-4B7819A33B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15364" name="Picture 4" descr="d40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44675"/>
            <a:ext cx="4881562" cy="3789363"/>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p:cNvSpPr>
            <a:spLocks noChangeArrowheads="1"/>
          </p:cNvSpPr>
          <p:nvPr/>
        </p:nvSpPr>
        <p:spPr bwMode="auto">
          <a:xfrm>
            <a:off x="3708400" y="3644900"/>
            <a:ext cx="1368425" cy="1296988"/>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8" name="Picture 8" descr="selection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924175"/>
            <a:ext cx="273685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24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fade">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blinds(horizontal)">
                                      <p:cBhvr>
                                        <p:cTn id="1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16387" name="Rectangle 3"/>
          <p:cNvSpPr>
            <a:spLocks noGrp="1" noChangeArrowheads="1"/>
          </p:cNvSpPr>
          <p:nvPr>
            <p:ph type="body" idx="1"/>
          </p:nvPr>
        </p:nvSpPr>
        <p:spPr>
          <a:xfrm>
            <a:off x="457200" y="1295400"/>
            <a:ext cx="8610600" cy="5157788"/>
          </a:xfrm>
        </p:spPr>
        <p:txBody>
          <a:bodyPr/>
          <a:lstStyle/>
          <a:p>
            <a:pPr>
              <a:lnSpc>
                <a:spcPct val="90000"/>
              </a:lnSpc>
              <a:buFont typeface="Wingdings" panose="05000000000000000000" pitchFamily="2" charset="2"/>
              <a:buNone/>
            </a:pPr>
            <a:r>
              <a:rPr lang="en-US" altLang="en-US" sz="2800" b="1">
                <a:solidFill>
                  <a:schemeClr val="hlink"/>
                </a:solidFill>
                <a:latin typeface="Century Gothic" panose="020B0502020202020204" pitchFamily="34" charset="0"/>
              </a:rPr>
              <a:t>Basic Camera Features</a:t>
            </a:r>
          </a:p>
          <a:p>
            <a:pPr>
              <a:lnSpc>
                <a:spcPct val="90000"/>
              </a:lnSpc>
            </a:pPr>
            <a:r>
              <a:rPr lang="en-US" altLang="en-US">
                <a:latin typeface="Century Gothic" panose="020B0502020202020204" pitchFamily="34" charset="0"/>
              </a:rPr>
              <a:t>Most digital SLR cameras have similar basic features, including:</a:t>
            </a:r>
          </a:p>
          <a:p>
            <a:pPr lvl="1">
              <a:lnSpc>
                <a:spcPct val="90000"/>
              </a:lnSpc>
            </a:pPr>
            <a:r>
              <a:rPr lang="en-US" altLang="en-US" i="1">
                <a:latin typeface="Century Gothic" panose="020B0502020202020204" pitchFamily="34" charset="0"/>
              </a:rPr>
              <a:t>White Balance Adjustment</a:t>
            </a:r>
          </a:p>
          <a:p>
            <a:pPr lvl="1">
              <a:lnSpc>
                <a:spcPct val="90000"/>
              </a:lnSpc>
            </a:pPr>
            <a:r>
              <a:rPr lang="en-US" altLang="en-US" i="1">
                <a:latin typeface="Century Gothic" panose="020B0502020202020204" pitchFamily="34" charset="0"/>
              </a:rPr>
              <a:t>Aperture/Exposure Control</a:t>
            </a:r>
          </a:p>
          <a:p>
            <a:pPr lvl="1">
              <a:lnSpc>
                <a:spcPct val="90000"/>
              </a:lnSpc>
            </a:pPr>
            <a:r>
              <a:rPr lang="en-US" altLang="en-US" i="1">
                <a:latin typeface="Century Gothic" panose="020B0502020202020204" pitchFamily="34" charset="0"/>
              </a:rPr>
              <a:t>Shutter Speed Control</a:t>
            </a:r>
          </a:p>
          <a:p>
            <a:pPr lvl="1">
              <a:lnSpc>
                <a:spcPct val="90000"/>
              </a:lnSpc>
            </a:pPr>
            <a:r>
              <a:rPr lang="en-US" altLang="en-US" i="1">
                <a:latin typeface="Century Gothic" panose="020B0502020202020204" pitchFamily="34" charset="0"/>
              </a:rPr>
              <a:t>Quality/Sharpness Settings</a:t>
            </a:r>
          </a:p>
          <a:p>
            <a:pPr lvl="1">
              <a:lnSpc>
                <a:spcPct val="90000"/>
              </a:lnSpc>
            </a:pPr>
            <a:r>
              <a:rPr lang="en-US" altLang="en-US" i="1">
                <a:latin typeface="Century Gothic" panose="020B0502020202020204" pitchFamily="34" charset="0"/>
              </a:rPr>
              <a:t>Red-Eye Reduction</a:t>
            </a:r>
          </a:p>
          <a:p>
            <a:pPr lvl="1">
              <a:lnSpc>
                <a:spcPct val="90000"/>
              </a:lnSpc>
            </a:pPr>
            <a:r>
              <a:rPr lang="en-US" altLang="en-US" i="1">
                <a:latin typeface="Century Gothic" panose="020B0502020202020204" pitchFamily="34" charset="0"/>
              </a:rPr>
              <a:t>“Macro” Mode and Preset Photo Modes</a:t>
            </a:r>
          </a:p>
          <a:p>
            <a:pPr lvl="1">
              <a:lnSpc>
                <a:spcPct val="90000"/>
              </a:lnSpc>
            </a:pPr>
            <a:r>
              <a:rPr lang="en-US" altLang="en-US" i="1">
                <a:latin typeface="Century Gothic" panose="020B0502020202020204" pitchFamily="34" charset="0"/>
              </a:rPr>
              <a:t>Video/Audio Recording Capability</a:t>
            </a:r>
          </a:p>
        </p:txBody>
      </p:sp>
    </p:spTree>
    <p:extLst>
      <p:ext uri="{BB962C8B-B14F-4D97-AF65-F5344CB8AC3E}">
        <p14:creationId xmlns:p14="http://schemas.microsoft.com/office/powerpoint/2010/main" val="3204601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1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1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1000"/>
                                        <p:tgtEl>
                                          <p:spTgt spid="163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fade">
                                      <p:cBhvr>
                                        <p:cTn id="37" dur="1000"/>
                                        <p:tgtEl>
                                          <p:spTgt spid="163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fade">
                                      <p:cBhvr>
                                        <p:cTn id="42" dur="1000"/>
                                        <p:tgtEl>
                                          <p:spTgt spid="1638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fade">
                                      <p:cBhvr>
                                        <p:cTn id="47" dur="1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17411" name="Rectangle 3"/>
          <p:cNvSpPr>
            <a:spLocks noGrp="1" noChangeArrowheads="1"/>
          </p:cNvSpPr>
          <p:nvPr>
            <p:ph type="body" idx="1"/>
          </p:nvPr>
        </p:nvSpPr>
        <p:spPr>
          <a:xfrm>
            <a:off x="457200" y="1295400"/>
            <a:ext cx="8610600" cy="5157788"/>
          </a:xfrm>
        </p:spPr>
        <p:txBody>
          <a:bodyPr/>
          <a:lstStyle/>
          <a:p>
            <a:pPr>
              <a:lnSpc>
                <a:spcPct val="80000"/>
              </a:lnSpc>
              <a:buFont typeface="Wingdings" panose="05000000000000000000" pitchFamily="2" charset="2"/>
              <a:buNone/>
            </a:pPr>
            <a:r>
              <a:rPr lang="en-US" altLang="en-US" b="1">
                <a:solidFill>
                  <a:schemeClr val="hlink"/>
                </a:solidFill>
                <a:latin typeface="Century Gothic" panose="020B0502020202020204" pitchFamily="34" charset="0"/>
              </a:rPr>
              <a:t>White Balance</a:t>
            </a:r>
          </a:p>
          <a:p>
            <a:pPr>
              <a:lnSpc>
                <a:spcPct val="80000"/>
              </a:lnSpc>
            </a:pPr>
            <a:r>
              <a:rPr lang="en-US" altLang="en-US" sz="2800">
                <a:latin typeface="Century Gothic" panose="020B0502020202020204" pitchFamily="34" charset="0"/>
              </a:rPr>
              <a:t>White balance adjusts colors based on the light you are shooting (indoor vs. outdoor) – usually referred to as </a:t>
            </a:r>
            <a:r>
              <a:rPr lang="en-US" altLang="en-US" sz="2800" b="1">
                <a:solidFill>
                  <a:schemeClr val="folHlink"/>
                </a:solidFill>
                <a:latin typeface="Century Gothic" panose="020B0502020202020204" pitchFamily="34" charset="0"/>
              </a:rPr>
              <a:t>COLOUR TEMPERATURE</a:t>
            </a:r>
            <a:r>
              <a:rPr lang="en-US" altLang="en-US" sz="2800">
                <a:latin typeface="Century Gothic" panose="020B0502020202020204" pitchFamily="34" charset="0"/>
              </a:rPr>
              <a:t>.</a:t>
            </a:r>
          </a:p>
          <a:p>
            <a:pPr>
              <a:lnSpc>
                <a:spcPct val="80000"/>
              </a:lnSpc>
            </a:pPr>
            <a:r>
              <a:rPr lang="en-US" altLang="en-US" sz="2800">
                <a:latin typeface="Century Gothic" panose="020B0502020202020204" pitchFamily="34" charset="0"/>
              </a:rPr>
              <a:t>With proper white balancing, white objects in your photos appear as white instead of with an orange or blue cast.</a:t>
            </a:r>
          </a:p>
          <a:p>
            <a:pPr>
              <a:lnSpc>
                <a:spcPct val="80000"/>
              </a:lnSpc>
            </a:pPr>
            <a:r>
              <a:rPr lang="en-US" altLang="en-US" sz="2800">
                <a:latin typeface="Century Gothic" panose="020B0502020202020204" pitchFamily="34" charset="0"/>
              </a:rPr>
              <a:t>Some digital cameras have an auto-white balance feature, but be careful as it isn’t always accurate.</a:t>
            </a:r>
          </a:p>
          <a:p>
            <a:pPr>
              <a:lnSpc>
                <a:spcPct val="80000"/>
              </a:lnSpc>
            </a:pPr>
            <a:r>
              <a:rPr lang="en-US" altLang="en-US" sz="2800">
                <a:latin typeface="Century Gothic" panose="020B0502020202020204" pitchFamily="34" charset="0"/>
              </a:rPr>
              <a:t>You can correct white-balance problems on the computer (with programs such as Photoshop).</a:t>
            </a:r>
          </a:p>
        </p:txBody>
      </p:sp>
    </p:spTree>
    <p:extLst>
      <p:ext uri="{BB962C8B-B14F-4D97-AF65-F5344CB8AC3E}">
        <p14:creationId xmlns:p14="http://schemas.microsoft.com/office/powerpoint/2010/main" val="1953766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18438" name="Picture 6" descr="incorrect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3168650" cy="31686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 Box 7"/>
          <p:cNvSpPr txBox="1">
            <a:spLocks noChangeArrowheads="1"/>
          </p:cNvSpPr>
          <p:nvPr/>
        </p:nvSpPr>
        <p:spPr bwMode="auto">
          <a:xfrm>
            <a:off x="684213" y="4724400"/>
            <a:ext cx="35274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Incorrect White Balance</a:t>
            </a:r>
            <a:r>
              <a:rPr lang="en-US" altLang="en-US" b="0"/>
              <a:t> (blue tint) – camera not adjusted for outdoor photos</a:t>
            </a:r>
            <a:endParaRPr lang="en-GB" altLang="en-US" b="0"/>
          </a:p>
        </p:txBody>
      </p:sp>
      <p:pic>
        <p:nvPicPr>
          <p:cNvPr id="18440" name="Picture 8" descr="correct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84313"/>
            <a:ext cx="3168650" cy="31686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5219700" y="4724400"/>
            <a:ext cx="35274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Correct White Balance</a:t>
            </a:r>
            <a:r>
              <a:rPr lang="en-US" altLang="en-US" b="0"/>
              <a:t> camera adjusted for outdoor photos – no unusual tinting</a:t>
            </a:r>
            <a:endParaRPr lang="en-GB" altLang="en-US" b="0"/>
          </a:p>
        </p:txBody>
      </p:sp>
    </p:spTree>
    <p:extLst>
      <p:ext uri="{BB962C8B-B14F-4D97-AF65-F5344CB8AC3E}">
        <p14:creationId xmlns:p14="http://schemas.microsoft.com/office/powerpoint/2010/main" val="52949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linds(horizontal)">
                                      <p:cBhvr>
                                        <p:cTn id="12" dur="5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blinds(horizontal)">
                                      <p:cBhvr>
                                        <p:cTn id="17" dur="500"/>
                                        <p:tgtEl>
                                          <p:spTgt spid="18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1"/>
                                        </p:tgtEl>
                                        <p:attrNameLst>
                                          <p:attrName>style.visibility</p:attrName>
                                        </p:attrNameLst>
                                      </p:cBhvr>
                                      <p:to>
                                        <p:strVal val="visible"/>
                                      </p:to>
                                    </p:set>
                                    <p:animEffect transition="in" filter="blinds(horizontal)">
                                      <p:cBhvr>
                                        <p:cTn id="22"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93pa2W-c_kU"/>
          <p:cNvPicPr>
            <a:picLocks noRot="1" noChangeAspect="1"/>
          </p:cNvPicPr>
          <p:nvPr>
            <a:videoFile r:link="rId1"/>
          </p:nvPr>
        </p:nvPicPr>
        <p:blipFill>
          <a:blip r:embed="rId3"/>
          <a:stretch>
            <a:fillRect/>
          </a:stretch>
        </p:blipFill>
        <p:spPr>
          <a:xfrm>
            <a:off x="847396" y="1665726"/>
            <a:ext cx="7449207" cy="4190179"/>
          </a:xfrm>
          <a:prstGeom prst="rect">
            <a:avLst/>
          </a:prstGeom>
        </p:spPr>
      </p:pic>
    </p:spTree>
    <p:extLst>
      <p:ext uri="{BB962C8B-B14F-4D97-AF65-F5344CB8AC3E}">
        <p14:creationId xmlns:p14="http://schemas.microsoft.com/office/powerpoint/2010/main" val="2094572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19459" name="Rectangle 3"/>
          <p:cNvSpPr>
            <a:spLocks noGrp="1" noChangeArrowheads="1"/>
          </p:cNvSpPr>
          <p:nvPr>
            <p:ph type="body" idx="1"/>
          </p:nvPr>
        </p:nvSpPr>
        <p:spPr>
          <a:xfrm>
            <a:off x="457200" y="1295400"/>
            <a:ext cx="8610600" cy="5157788"/>
          </a:xfrm>
        </p:spPr>
        <p:txBody>
          <a:bodyPr/>
          <a:lstStyle/>
          <a:p>
            <a:pPr>
              <a:buFont typeface="Wingdings" panose="05000000000000000000" pitchFamily="2" charset="2"/>
              <a:buNone/>
            </a:pPr>
            <a:r>
              <a:rPr lang="en-US" altLang="en-US" b="1" dirty="0">
                <a:solidFill>
                  <a:schemeClr val="hlink"/>
                </a:solidFill>
                <a:latin typeface="Century Gothic" panose="020B0502020202020204" pitchFamily="34" charset="0"/>
              </a:rPr>
              <a:t>Aperture/Exposure Control</a:t>
            </a:r>
          </a:p>
          <a:p>
            <a:r>
              <a:rPr lang="en-US" altLang="en-US" sz="2200" dirty="0">
                <a:latin typeface="Century Gothic" panose="020B0502020202020204" pitchFamily="34" charset="0"/>
              </a:rPr>
              <a:t>A</a:t>
            </a:r>
            <a:r>
              <a:rPr lang="en-US" altLang="en-US" sz="2200" dirty="0" smtClean="0">
                <a:latin typeface="Century Gothic" panose="020B0502020202020204" pitchFamily="34" charset="0"/>
              </a:rPr>
              <a:t> </a:t>
            </a:r>
            <a:r>
              <a:rPr lang="en-US" altLang="en-US" sz="2200" dirty="0">
                <a:latin typeface="Century Gothic" panose="020B0502020202020204" pitchFamily="34" charset="0"/>
              </a:rPr>
              <a:t>camera’s aperture is the opening that allows light into the lens (think of the iris in your eye).</a:t>
            </a:r>
          </a:p>
          <a:p>
            <a:r>
              <a:rPr lang="en-US" altLang="en-US" sz="2200" dirty="0">
                <a:latin typeface="Century Gothic" panose="020B0502020202020204" pitchFamily="34" charset="0"/>
              </a:rPr>
              <a:t>Setting the aperture correctly is important for ensuring properly exposed photos (meaning the correct amount of light).</a:t>
            </a:r>
          </a:p>
          <a:p>
            <a:r>
              <a:rPr lang="en-US" altLang="en-US" sz="2200" dirty="0">
                <a:latin typeface="Century Gothic" panose="020B0502020202020204" pitchFamily="34" charset="0"/>
              </a:rPr>
              <a:t>A large aperture setting lets in more light and is useful in more darkly lit situations.</a:t>
            </a:r>
          </a:p>
          <a:p>
            <a:r>
              <a:rPr lang="en-US" altLang="en-US" sz="2200" dirty="0">
                <a:latin typeface="Century Gothic" panose="020B0502020202020204" pitchFamily="34" charset="0"/>
              </a:rPr>
              <a:t>A small aperture setting is better suited for brightly lit scenes.</a:t>
            </a:r>
          </a:p>
          <a:p>
            <a:r>
              <a:rPr lang="en-US" altLang="en-US" sz="2200" dirty="0">
                <a:latin typeface="Century Gothic" panose="020B0502020202020204" pitchFamily="34" charset="0"/>
              </a:rPr>
              <a:t>Most digital cameras feature an auto-exposure setting that automatically adjusts the aperture as lighting conditions change.</a:t>
            </a:r>
          </a:p>
        </p:txBody>
      </p:sp>
    </p:spTree>
    <p:extLst>
      <p:ext uri="{BB962C8B-B14F-4D97-AF65-F5344CB8AC3E}">
        <p14:creationId xmlns:p14="http://schemas.microsoft.com/office/powerpoint/2010/main" val="3965388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0483" name="Rectangle 3"/>
          <p:cNvSpPr>
            <a:spLocks noGrp="1" noChangeArrowheads="1"/>
          </p:cNvSpPr>
          <p:nvPr>
            <p:ph type="body" idx="1"/>
          </p:nvPr>
        </p:nvSpPr>
        <p:spPr>
          <a:xfrm>
            <a:off x="457200" y="1295400"/>
            <a:ext cx="8610600" cy="3646488"/>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Aperture/Exposure Control (contd)</a:t>
            </a:r>
          </a:p>
          <a:p>
            <a:r>
              <a:rPr lang="en-US" altLang="en-US" sz="2200">
                <a:latin typeface="Century Gothic" panose="020B0502020202020204" pitchFamily="34" charset="0"/>
              </a:rPr>
              <a:t>Professional photographers rarely use auto-exposure mode, preferring instead to control the aperture setting themselves.</a:t>
            </a:r>
          </a:p>
          <a:p>
            <a:r>
              <a:rPr lang="en-US" altLang="en-US" sz="2200">
                <a:latin typeface="Century Gothic" panose="020B0502020202020204" pitchFamily="34" charset="0"/>
              </a:rPr>
              <a:t>Different aperture settings are referred to as F-Stops.</a:t>
            </a:r>
          </a:p>
          <a:p>
            <a:r>
              <a:rPr lang="en-US" altLang="en-US" sz="2200">
                <a:latin typeface="Century Gothic" panose="020B0502020202020204" pitchFamily="34" charset="0"/>
              </a:rPr>
              <a:t>The smaller the F-Stop number, the larger the aperture opening (yes, this is a little confusing).</a:t>
            </a:r>
          </a:p>
          <a:p>
            <a:r>
              <a:rPr lang="en-US" altLang="en-US" sz="2200">
                <a:latin typeface="Century Gothic" panose="020B0502020202020204" pitchFamily="34" charset="0"/>
              </a:rPr>
              <a:t>Under-exposed = not enough light (appears too dark)</a:t>
            </a:r>
          </a:p>
          <a:p>
            <a:r>
              <a:rPr lang="en-US" altLang="en-US" sz="2200">
                <a:latin typeface="Century Gothic" panose="020B0502020202020204" pitchFamily="34" charset="0"/>
              </a:rPr>
              <a:t>Over-exposed = too much light (appears washed out)</a:t>
            </a:r>
          </a:p>
        </p:txBody>
      </p:sp>
      <p:pic>
        <p:nvPicPr>
          <p:cNvPr id="20484" name="Picture 4" descr="anim_exposurestri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892675"/>
            <a:ext cx="7416800" cy="1273175"/>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755650" y="6092825"/>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Under-exposed</a:t>
            </a:r>
            <a:endParaRPr lang="en-GB" altLang="en-US" sz="1800" b="0"/>
          </a:p>
        </p:txBody>
      </p:sp>
      <p:sp>
        <p:nvSpPr>
          <p:cNvPr id="20486" name="Text Box 6"/>
          <p:cNvSpPr txBox="1">
            <a:spLocks noChangeArrowheads="1"/>
          </p:cNvSpPr>
          <p:nvPr/>
        </p:nvSpPr>
        <p:spPr bwMode="auto">
          <a:xfrm>
            <a:off x="6516688" y="6092825"/>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Over-exposed</a:t>
            </a:r>
            <a:endParaRPr lang="en-GB" altLang="en-US" sz="1800" b="0"/>
          </a:p>
        </p:txBody>
      </p:sp>
    </p:spTree>
    <p:extLst>
      <p:ext uri="{BB962C8B-B14F-4D97-AF65-F5344CB8AC3E}">
        <p14:creationId xmlns:p14="http://schemas.microsoft.com/office/powerpoint/2010/main" val="1270608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10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10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1000"/>
                                        <p:tgtEl>
                                          <p:spTgt spid="204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484"/>
                                        </p:tgtEl>
                                        <p:attrNameLst>
                                          <p:attrName>style.visibility</p:attrName>
                                        </p:attrNameLst>
                                      </p:cBhvr>
                                      <p:to>
                                        <p:strVal val="visible"/>
                                      </p:to>
                                    </p:set>
                                    <p:animEffect transition="in" filter="blinds(horizontal)">
                                      <p:cBhvr>
                                        <p:cTn id="37" dur="500"/>
                                        <p:tgtEl>
                                          <p:spTgt spid="204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485"/>
                                        </p:tgtEl>
                                        <p:attrNameLst>
                                          <p:attrName>style.visibility</p:attrName>
                                        </p:attrNameLst>
                                      </p:cBhvr>
                                      <p:to>
                                        <p:strVal val="visible"/>
                                      </p:to>
                                    </p:set>
                                    <p:animEffect transition="in" filter="blinds(horizontal)">
                                      <p:cBhvr>
                                        <p:cTn id="42" dur="500"/>
                                        <p:tgtEl>
                                          <p:spTgt spid="204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486"/>
                                        </p:tgtEl>
                                        <p:attrNameLst>
                                          <p:attrName>style.visibility</p:attrName>
                                        </p:attrNameLst>
                                      </p:cBhvr>
                                      <p:to>
                                        <p:strVal val="visible"/>
                                      </p:to>
                                    </p:set>
                                    <p:animEffect transition="in" filter="blinds(horizontal)">
                                      <p:cBhvr>
                                        <p:cTn id="4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1508" name="Text Box 4"/>
          <p:cNvSpPr txBox="1">
            <a:spLocks noChangeArrowheads="1"/>
          </p:cNvSpPr>
          <p:nvPr/>
        </p:nvSpPr>
        <p:spPr bwMode="auto">
          <a:xfrm>
            <a:off x="828675" y="4833938"/>
            <a:ext cx="47513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Brightness is reduced as light passes through the aperture of a camera lens.</a:t>
            </a:r>
            <a:endParaRPr lang="en-GB" altLang="en-US" b="0"/>
          </a:p>
        </p:txBody>
      </p:sp>
      <p:pic>
        <p:nvPicPr>
          <p:cNvPr id="21511" name="Picture 7" descr="aperture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466883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aperturesettings_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1484313"/>
            <a:ext cx="24447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96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blinds(horizontal)">
                                      <p:cBhvr>
                                        <p:cTn id="1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34ReeL-MBXk"/>
          <p:cNvPicPr>
            <a:picLocks noRot="1" noChangeAspect="1"/>
          </p:cNvPicPr>
          <p:nvPr>
            <a:videoFile r:link="rId1"/>
          </p:nvPr>
        </p:nvPicPr>
        <p:blipFill>
          <a:blip r:embed="rId3"/>
          <a:stretch>
            <a:fillRect/>
          </a:stretch>
        </p:blipFill>
        <p:spPr>
          <a:xfrm>
            <a:off x="733097" y="1750466"/>
            <a:ext cx="7608613" cy="4279845"/>
          </a:xfrm>
          <a:prstGeom prst="rect">
            <a:avLst/>
          </a:prstGeom>
        </p:spPr>
      </p:pic>
    </p:spTree>
    <p:extLst>
      <p:ext uri="{BB962C8B-B14F-4D97-AF65-F5344CB8AC3E}">
        <p14:creationId xmlns:p14="http://schemas.microsoft.com/office/powerpoint/2010/main" val="63603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GREAT PHOTOS lead to SHOWSTOPPER…"/>
          <p:cNvSpPr txBox="1"/>
          <p:nvPr/>
        </p:nvSpPr>
        <p:spPr>
          <a:xfrm>
            <a:off x="282625" y="1921054"/>
            <a:ext cx="8578750" cy="37856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6600">
                <a:latin typeface="AYT Foundation Sans Black"/>
                <a:ea typeface="AYT Foundation Sans Black"/>
                <a:cs typeface="AYT Foundation Sans Black"/>
                <a:sym typeface="AYT Foundation Sans Black"/>
              </a:defRPr>
            </a:pPr>
            <a:r>
              <a:rPr sz="6000" dirty="0">
                <a:solidFill>
                  <a:schemeClr val="tx1"/>
                </a:solidFill>
                <a:latin typeface="Arial Black" panose="020B0A04020102020204" pitchFamily="34" charset="0"/>
                <a:cs typeface="Arial" panose="020B0604020202020204" pitchFamily="34" charset="0"/>
              </a:rPr>
              <a:t>GREAT</a:t>
            </a:r>
            <a:r>
              <a:rPr sz="6000" dirty="0">
                <a:solidFill>
                  <a:schemeClr val="tx1"/>
                </a:solidFill>
                <a:latin typeface="Arial" panose="020B0604020202020204" pitchFamily="34" charset="0"/>
                <a:ea typeface="AYT Foundation Sans Light"/>
                <a:cs typeface="Arial" panose="020B0604020202020204" pitchFamily="34" charset="0"/>
                <a:sym typeface="AYT Foundation Sans Light"/>
              </a:rPr>
              <a:t> </a:t>
            </a:r>
            <a:r>
              <a:rPr sz="6000" dirty="0">
                <a:solidFill>
                  <a:schemeClr val="tx1"/>
                </a:solidFill>
                <a:latin typeface="Arial Black" panose="020B0A04020102020204" pitchFamily="34" charset="0"/>
                <a:cs typeface="Arial" panose="020B0604020202020204" pitchFamily="34" charset="0"/>
              </a:rPr>
              <a:t>PHOTOS</a:t>
            </a:r>
            <a:r>
              <a:rPr sz="6000" dirty="0">
                <a:solidFill>
                  <a:schemeClr val="tx1"/>
                </a:solidFill>
                <a:latin typeface="Arial" panose="020B0604020202020204" pitchFamily="34" charset="0"/>
                <a:ea typeface="AYT Foundation Sans Light"/>
                <a:cs typeface="Arial" panose="020B0604020202020204" pitchFamily="34" charset="0"/>
                <a:sym typeface="AYT Foundation Sans Light"/>
              </a:rPr>
              <a:t> lead to</a:t>
            </a:r>
            <a:r>
              <a:rPr sz="6000" dirty="0">
                <a:solidFill>
                  <a:schemeClr val="tx1"/>
                </a:solidFill>
                <a:latin typeface="Arial Black" panose="020B0A04020102020204" pitchFamily="34" charset="0"/>
                <a:cs typeface="Arial" panose="020B0604020202020204" pitchFamily="34" charset="0"/>
              </a:rPr>
              <a:t> SHOWSTOPPER</a:t>
            </a:r>
          </a:p>
          <a:p>
            <a:pPr algn="ctr">
              <a:defRPr sz="6600">
                <a:latin typeface="AYT Foundation Sans Black"/>
                <a:ea typeface="AYT Foundation Sans Black"/>
                <a:cs typeface="AYT Foundation Sans Black"/>
                <a:sym typeface="AYT Foundation Sans Black"/>
              </a:defRPr>
            </a:pPr>
            <a:r>
              <a:rPr sz="6000" dirty="0">
                <a:solidFill>
                  <a:schemeClr val="tx1"/>
                </a:solidFill>
                <a:latin typeface="Arial" panose="020B0604020202020204" pitchFamily="34" charset="0"/>
                <a:ea typeface="AYT Foundation Sans Light"/>
                <a:cs typeface="Arial" panose="020B0604020202020204" pitchFamily="34" charset="0"/>
                <a:sym typeface="AYT Foundation Sans Light"/>
              </a:rPr>
              <a:t>spreads in your yearbooks.</a:t>
            </a:r>
          </a:p>
        </p:txBody>
      </p:sp>
      <p:pic>
        <p:nvPicPr>
          <p:cNvPr id="3" name="Picture 2">
            <a:extLst>
              <a:ext uri="{FF2B5EF4-FFF2-40B4-BE49-F238E27FC236}">
                <a16:creationId xmlns="" xmlns:a16="http://schemas.microsoft.com/office/drawing/2014/main" id="{BD200477-EEEA-4C40-A4FF-303D2201A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9699" name="Rectangle 3"/>
          <p:cNvSpPr>
            <a:spLocks noGrp="1" noChangeArrowheads="1"/>
          </p:cNvSpPr>
          <p:nvPr>
            <p:ph type="body" idx="1"/>
          </p:nvPr>
        </p:nvSpPr>
        <p:spPr>
          <a:xfrm>
            <a:off x="457200" y="1295400"/>
            <a:ext cx="8610600" cy="5157788"/>
          </a:xfrm>
        </p:spPr>
        <p:txBody>
          <a:bodyPr/>
          <a:lstStyle/>
          <a:p>
            <a:pPr>
              <a:buFont typeface="Wingdings" panose="05000000000000000000" pitchFamily="2" charset="2"/>
              <a:buNone/>
            </a:pPr>
            <a:r>
              <a:rPr lang="en-US" altLang="en-US" sz="3600" b="1">
                <a:solidFill>
                  <a:schemeClr val="hlink"/>
                </a:solidFill>
                <a:latin typeface="Century Gothic" panose="020B0502020202020204" pitchFamily="34" charset="0"/>
              </a:rPr>
              <a:t>Depth of Field</a:t>
            </a:r>
          </a:p>
          <a:p>
            <a:r>
              <a:rPr lang="en-US" altLang="en-US" sz="2400">
                <a:latin typeface="Century Gothic" panose="020B0502020202020204" pitchFamily="34" charset="0"/>
              </a:rPr>
              <a:t>The camera’s aperture setting also controls the depth of field of your photos.</a:t>
            </a:r>
          </a:p>
          <a:p>
            <a:r>
              <a:rPr lang="en-US" altLang="en-US" sz="2400">
                <a:latin typeface="Century Gothic" panose="020B0502020202020204" pitchFamily="34" charset="0"/>
              </a:rPr>
              <a:t>Depth of field is the range of distance from the camera lens that appears in sharp focus.</a:t>
            </a:r>
          </a:p>
          <a:p>
            <a:r>
              <a:rPr lang="en-US" altLang="en-US" sz="2400">
                <a:latin typeface="Century Gothic" panose="020B0502020202020204" pitchFamily="34" charset="0"/>
              </a:rPr>
              <a:t>The smaller the aperture opening (or higher F-Stop number), the greater the depth of field (or larger range of focus).</a:t>
            </a:r>
          </a:p>
          <a:p>
            <a:r>
              <a:rPr lang="en-US" altLang="en-US" sz="2400">
                <a:latin typeface="Century Gothic" panose="020B0502020202020204" pitchFamily="34" charset="0"/>
              </a:rPr>
              <a:t>The larger the aperture opening (or smaller F-Stop number), the shallower the depth of field (small range of focus).</a:t>
            </a:r>
          </a:p>
        </p:txBody>
      </p:sp>
    </p:spTree>
    <p:extLst>
      <p:ext uri="{BB962C8B-B14F-4D97-AF65-F5344CB8AC3E}">
        <p14:creationId xmlns:p14="http://schemas.microsoft.com/office/powerpoint/2010/main" val="4196189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48131" name="Rectangle 3"/>
          <p:cNvSpPr>
            <a:spLocks noGrp="1" noChangeArrowheads="1"/>
          </p:cNvSpPr>
          <p:nvPr>
            <p:ph type="body" idx="1"/>
          </p:nvPr>
        </p:nvSpPr>
        <p:spPr>
          <a:xfrm>
            <a:off x="457200" y="1295400"/>
            <a:ext cx="8610600" cy="693738"/>
          </a:xfrm>
        </p:spPr>
        <p:txBody>
          <a:bodyPr/>
          <a:lstStyle/>
          <a:p>
            <a:pPr>
              <a:buFont typeface="Wingdings" panose="05000000000000000000" pitchFamily="2" charset="2"/>
              <a:buNone/>
            </a:pPr>
            <a:r>
              <a:rPr lang="en-US" altLang="en-US" sz="3600" b="1">
                <a:solidFill>
                  <a:schemeClr val="hlink"/>
                </a:solidFill>
                <a:latin typeface="Century Gothic" panose="020B0502020202020204" pitchFamily="34" charset="0"/>
              </a:rPr>
              <a:t>Depth of Field</a:t>
            </a:r>
          </a:p>
        </p:txBody>
      </p:sp>
      <p:pic>
        <p:nvPicPr>
          <p:cNvPr id="48132" name="Picture 4" descr="exopsure_comp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205038"/>
            <a:ext cx="7200900" cy="3687762"/>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18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blinds(horizontal)">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30723" name="Rectangle 3"/>
          <p:cNvSpPr>
            <a:spLocks noGrp="1" noChangeArrowheads="1"/>
          </p:cNvSpPr>
          <p:nvPr>
            <p:ph type="body" idx="1"/>
          </p:nvPr>
        </p:nvSpPr>
        <p:spPr>
          <a:xfrm>
            <a:off x="457200" y="1295400"/>
            <a:ext cx="8610600" cy="620713"/>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Depth of Field</a:t>
            </a:r>
          </a:p>
        </p:txBody>
      </p:sp>
      <p:pic>
        <p:nvPicPr>
          <p:cNvPr id="30724" name="Picture 4" descr="tut_HF_depthof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060575"/>
            <a:ext cx="5289550" cy="390048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tut_DOF_textblu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2060575"/>
            <a:ext cx="2189162"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53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blinds(horizontal)">
                                      <p:cBhvr>
                                        <p:cTn id="1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32771" name="Rectangle 3"/>
          <p:cNvSpPr>
            <a:spLocks noGrp="1" noChangeArrowheads="1"/>
          </p:cNvSpPr>
          <p:nvPr>
            <p:ph type="body" idx="1"/>
          </p:nvPr>
        </p:nvSpPr>
        <p:spPr>
          <a:xfrm>
            <a:off x="457200" y="1295400"/>
            <a:ext cx="8610600" cy="620713"/>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Depth of Field</a:t>
            </a:r>
          </a:p>
        </p:txBody>
      </p:sp>
      <p:pic>
        <p:nvPicPr>
          <p:cNvPr id="32774" name="Picture 6" descr="depth-of-field-pro-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22463"/>
            <a:ext cx="28575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depth-of-field-pro-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916113"/>
            <a:ext cx="2862263" cy="4321175"/>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 Box 8"/>
          <p:cNvSpPr txBox="1">
            <a:spLocks noChangeArrowheads="1"/>
          </p:cNvSpPr>
          <p:nvPr/>
        </p:nvSpPr>
        <p:spPr bwMode="auto">
          <a:xfrm>
            <a:off x="3635375" y="2755900"/>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Deep DOF</a:t>
            </a:r>
            <a:endParaRPr lang="en-GB" altLang="en-US" b="0"/>
          </a:p>
        </p:txBody>
      </p:sp>
      <p:sp>
        <p:nvSpPr>
          <p:cNvPr id="32777" name="Line 9"/>
          <p:cNvSpPr>
            <a:spLocks noChangeShapeType="1"/>
          </p:cNvSpPr>
          <p:nvPr/>
        </p:nvSpPr>
        <p:spPr bwMode="auto">
          <a:xfrm>
            <a:off x="5724525" y="2997200"/>
            <a:ext cx="719138"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flipH="1">
            <a:off x="2987675" y="2997200"/>
            <a:ext cx="719138"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Text Box 11"/>
          <p:cNvSpPr txBox="1">
            <a:spLocks noChangeArrowheads="1"/>
          </p:cNvSpPr>
          <p:nvPr/>
        </p:nvSpPr>
        <p:spPr bwMode="auto">
          <a:xfrm>
            <a:off x="3635375" y="498792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Shallow DOF</a:t>
            </a:r>
            <a:endParaRPr lang="en-GB" altLang="en-US" b="0"/>
          </a:p>
        </p:txBody>
      </p:sp>
      <p:sp>
        <p:nvSpPr>
          <p:cNvPr id="32780" name="Line 12"/>
          <p:cNvSpPr>
            <a:spLocks noChangeShapeType="1"/>
          </p:cNvSpPr>
          <p:nvPr/>
        </p:nvSpPr>
        <p:spPr bwMode="auto">
          <a:xfrm>
            <a:off x="5724525" y="5229225"/>
            <a:ext cx="719138"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Line 13"/>
          <p:cNvSpPr>
            <a:spLocks noChangeShapeType="1"/>
          </p:cNvSpPr>
          <p:nvPr/>
        </p:nvSpPr>
        <p:spPr bwMode="auto">
          <a:xfrm flipH="1">
            <a:off x="2987675" y="5229225"/>
            <a:ext cx="719138"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46525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par>
                                <p:cTn id="8" presetID="3" presetClass="entr" presetSubtype="10" fill="hold"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blinds(horizontal)">
                                      <p:cBhvr>
                                        <p:cTn id="10" dur="500"/>
                                        <p:tgtEl>
                                          <p:spTgt spid="327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776"/>
                                        </p:tgtEl>
                                        <p:attrNameLst>
                                          <p:attrName>style.visibility</p:attrName>
                                        </p:attrNameLst>
                                      </p:cBhvr>
                                      <p:to>
                                        <p:strVal val="visible"/>
                                      </p:to>
                                    </p:set>
                                    <p:animEffect transition="in" filter="blinds(horizontal)">
                                      <p:cBhvr>
                                        <p:cTn id="15" dur="500"/>
                                        <p:tgtEl>
                                          <p:spTgt spid="3277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77"/>
                                        </p:tgtEl>
                                        <p:attrNameLst>
                                          <p:attrName>style.visibility</p:attrName>
                                        </p:attrNameLst>
                                      </p:cBhvr>
                                      <p:to>
                                        <p:strVal val="visible"/>
                                      </p:to>
                                    </p:set>
                                    <p:animEffect transition="in" filter="blinds(horizontal)">
                                      <p:cBhvr>
                                        <p:cTn id="18" dur="500"/>
                                        <p:tgtEl>
                                          <p:spTgt spid="3277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2778"/>
                                        </p:tgtEl>
                                        <p:attrNameLst>
                                          <p:attrName>style.visibility</p:attrName>
                                        </p:attrNameLst>
                                      </p:cBhvr>
                                      <p:to>
                                        <p:strVal val="visible"/>
                                      </p:to>
                                    </p:set>
                                    <p:animEffect transition="in" filter="blinds(horizontal)">
                                      <p:cBhvr>
                                        <p:cTn id="21" dur="500"/>
                                        <p:tgtEl>
                                          <p:spTgt spid="327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2779"/>
                                        </p:tgtEl>
                                        <p:attrNameLst>
                                          <p:attrName>style.visibility</p:attrName>
                                        </p:attrNameLst>
                                      </p:cBhvr>
                                      <p:to>
                                        <p:strVal val="visible"/>
                                      </p:to>
                                    </p:set>
                                    <p:animEffect transition="in" filter="blinds(horizontal)">
                                      <p:cBhvr>
                                        <p:cTn id="26" dur="500"/>
                                        <p:tgtEl>
                                          <p:spTgt spid="3277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2780"/>
                                        </p:tgtEl>
                                        <p:attrNameLst>
                                          <p:attrName>style.visibility</p:attrName>
                                        </p:attrNameLst>
                                      </p:cBhvr>
                                      <p:to>
                                        <p:strVal val="visible"/>
                                      </p:to>
                                    </p:set>
                                    <p:animEffect transition="in" filter="blinds(horizontal)">
                                      <p:cBhvr>
                                        <p:cTn id="29" dur="500"/>
                                        <p:tgtEl>
                                          <p:spTgt spid="3278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2781"/>
                                        </p:tgtEl>
                                        <p:attrNameLst>
                                          <p:attrName>style.visibility</p:attrName>
                                        </p:attrNameLst>
                                      </p:cBhvr>
                                      <p:to>
                                        <p:strVal val="visible"/>
                                      </p:to>
                                    </p:set>
                                    <p:animEffect transition="in" filter="blinds(horizontal)">
                                      <p:cBhvr>
                                        <p:cTn id="32"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animBg="1"/>
      <p:bldP spid="32778" grpId="0" animBg="1"/>
      <p:bldP spid="32779" grpId="0"/>
      <p:bldP spid="32780" grpId="0" animBg="1"/>
      <p:bldP spid="3278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ad8g_Otfuys"/>
          <p:cNvPicPr>
            <a:picLocks noRot="1" noChangeAspect="1"/>
          </p:cNvPicPr>
          <p:nvPr>
            <a:videoFile r:link="rId1"/>
          </p:nvPr>
        </p:nvPicPr>
        <p:blipFill>
          <a:blip r:embed="rId3"/>
          <a:stretch>
            <a:fillRect/>
          </a:stretch>
        </p:blipFill>
        <p:spPr>
          <a:xfrm>
            <a:off x="547851" y="1665233"/>
            <a:ext cx="8048297" cy="4527167"/>
          </a:xfrm>
          <a:prstGeom prst="rect">
            <a:avLst/>
          </a:prstGeom>
        </p:spPr>
      </p:pic>
    </p:spTree>
    <p:extLst>
      <p:ext uri="{BB962C8B-B14F-4D97-AF65-F5344CB8AC3E}">
        <p14:creationId xmlns:p14="http://schemas.microsoft.com/office/powerpoint/2010/main" val="2702953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2531" name="Rectangle 3"/>
          <p:cNvSpPr>
            <a:spLocks noGrp="1" noChangeArrowheads="1"/>
          </p:cNvSpPr>
          <p:nvPr>
            <p:ph type="body" idx="1"/>
          </p:nvPr>
        </p:nvSpPr>
        <p:spPr>
          <a:xfrm>
            <a:off x="457200" y="1295400"/>
            <a:ext cx="8610600" cy="5157788"/>
          </a:xfrm>
        </p:spPr>
        <p:txBody>
          <a:bodyPr/>
          <a:lstStyle/>
          <a:p>
            <a:pPr>
              <a:buFont typeface="Wingdings" panose="05000000000000000000" pitchFamily="2" charset="2"/>
              <a:buNone/>
            </a:pPr>
            <a:r>
              <a:rPr lang="en-US" altLang="en-US" sz="2800" b="1">
                <a:solidFill>
                  <a:schemeClr val="hlink"/>
                </a:solidFill>
                <a:latin typeface="Century Gothic" panose="020B0502020202020204" pitchFamily="34" charset="0"/>
              </a:rPr>
              <a:t>Shutter Speed</a:t>
            </a:r>
          </a:p>
          <a:p>
            <a:r>
              <a:rPr lang="en-US" altLang="en-US" sz="2400">
                <a:latin typeface="Century Gothic" panose="020B0502020202020204" pitchFamily="34" charset="0"/>
              </a:rPr>
              <a:t>A camera’s shutter speed refers to the length of time the shutter stays open, allowing light to enter the camera.</a:t>
            </a:r>
          </a:p>
          <a:p>
            <a:r>
              <a:rPr lang="en-US" altLang="en-US" sz="2400">
                <a:latin typeface="Century Gothic" panose="020B0502020202020204" pitchFamily="34" charset="0"/>
              </a:rPr>
              <a:t>The faster the shutter speed, the less light that enters the camera and the quicker the image is captured.</a:t>
            </a:r>
          </a:p>
          <a:p>
            <a:r>
              <a:rPr lang="en-US" altLang="en-US" sz="2400">
                <a:latin typeface="Century Gothic" panose="020B0502020202020204" pitchFamily="34" charset="0"/>
              </a:rPr>
              <a:t>A good photographer knows how to make aperture settings and shutter speed work together!</a:t>
            </a:r>
          </a:p>
          <a:p>
            <a:r>
              <a:rPr lang="en-US" altLang="en-US" sz="2400">
                <a:latin typeface="Century Gothic" panose="020B0502020202020204" pitchFamily="34" charset="0"/>
              </a:rPr>
              <a:t>As with exposure settings, most digital cameras have auto-shutter modes.</a:t>
            </a:r>
          </a:p>
          <a:p>
            <a:r>
              <a:rPr lang="en-US" altLang="en-US" sz="2400">
                <a:latin typeface="Century Gothic" panose="020B0502020202020204" pitchFamily="34" charset="0"/>
              </a:rPr>
              <a:t>You should be aware of how different shutter speeds affect an image.</a:t>
            </a:r>
          </a:p>
        </p:txBody>
      </p:sp>
    </p:spTree>
    <p:extLst>
      <p:ext uri="{BB962C8B-B14F-4D97-AF65-F5344CB8AC3E}">
        <p14:creationId xmlns:p14="http://schemas.microsoft.com/office/powerpoint/2010/main" val="3261994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3555" name="Text Box 3"/>
          <p:cNvSpPr txBox="1">
            <a:spLocks noChangeArrowheads="1"/>
          </p:cNvSpPr>
          <p:nvPr/>
        </p:nvSpPr>
        <p:spPr bwMode="auto">
          <a:xfrm>
            <a:off x="3635375" y="2682875"/>
            <a:ext cx="532923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54451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0">
                <a:latin typeface="Century Gothic" panose="020B0502020202020204" pitchFamily="34" charset="0"/>
              </a:rPr>
              <a:t>The longer exposures (such as 1 second ) give much more light to the film than a 1/1000 of a second exposure.</a:t>
            </a:r>
            <a:endParaRPr lang="en-GB" altLang="en-US" sz="3200" b="0">
              <a:latin typeface="Century Gothic" panose="020B0502020202020204" pitchFamily="34" charset="0"/>
            </a:endParaRPr>
          </a:p>
        </p:txBody>
      </p:sp>
      <p:pic>
        <p:nvPicPr>
          <p:cNvPr id="23558" name="Picture 6" descr="shutterspeeds_180"/>
          <p:cNvPicPr>
            <a:picLocks noChangeAspect="1" noChangeArrowheads="1"/>
          </p:cNvPicPr>
          <p:nvPr/>
        </p:nvPicPr>
        <p:blipFill>
          <a:blip r:embed="rId2">
            <a:extLst>
              <a:ext uri="{28A0092B-C50C-407E-A947-70E740481C1C}">
                <a14:useLocalDpi xmlns:a14="http://schemas.microsoft.com/office/drawing/2010/main" val="0"/>
              </a:ext>
            </a:extLst>
          </a:blip>
          <a:srcRect t="1526"/>
          <a:stretch>
            <a:fillRect/>
          </a:stretch>
        </p:blipFill>
        <p:spPr bwMode="auto">
          <a:xfrm>
            <a:off x="673100" y="1484313"/>
            <a:ext cx="2674938" cy="475297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48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4579" name="Rectangle 3"/>
          <p:cNvSpPr>
            <a:spLocks noGrp="1" noChangeArrowheads="1"/>
          </p:cNvSpPr>
          <p:nvPr>
            <p:ph type="body" idx="1"/>
          </p:nvPr>
        </p:nvSpPr>
        <p:spPr>
          <a:xfrm>
            <a:off x="457200" y="1295400"/>
            <a:ext cx="8610600" cy="2854325"/>
          </a:xfrm>
        </p:spPr>
        <p:txBody>
          <a:bodyPr/>
          <a:lstStyle/>
          <a:p>
            <a:pPr>
              <a:lnSpc>
                <a:spcPct val="90000"/>
              </a:lnSpc>
              <a:buFont typeface="Wingdings" panose="05000000000000000000" pitchFamily="2" charset="2"/>
              <a:buNone/>
            </a:pPr>
            <a:r>
              <a:rPr lang="en-US" altLang="en-US" b="1">
                <a:solidFill>
                  <a:schemeClr val="hlink"/>
                </a:solidFill>
                <a:latin typeface="Century Gothic" panose="020B0502020202020204" pitchFamily="34" charset="0"/>
              </a:rPr>
              <a:t>Shutter Speed</a:t>
            </a:r>
          </a:p>
          <a:p>
            <a:pPr>
              <a:lnSpc>
                <a:spcPct val="90000"/>
              </a:lnSpc>
            </a:pPr>
            <a:r>
              <a:rPr lang="en-US" altLang="en-US" sz="2400">
                <a:latin typeface="Century Gothic" panose="020B0502020202020204" pitchFamily="34" charset="0"/>
              </a:rPr>
              <a:t>Shutter speed also needs to be adjusted depending on the type of subject being photographed.</a:t>
            </a:r>
          </a:p>
          <a:p>
            <a:pPr>
              <a:lnSpc>
                <a:spcPct val="90000"/>
              </a:lnSpc>
            </a:pPr>
            <a:r>
              <a:rPr lang="en-US" altLang="en-US" sz="2400">
                <a:latin typeface="Century Gothic" panose="020B0502020202020204" pitchFamily="34" charset="0"/>
              </a:rPr>
              <a:t>Fast moving objects require a fast shutter speed (such as 1/500 of a second) – sports or actions shots</a:t>
            </a:r>
          </a:p>
          <a:p>
            <a:pPr>
              <a:lnSpc>
                <a:spcPct val="90000"/>
              </a:lnSpc>
            </a:pPr>
            <a:r>
              <a:rPr lang="en-US" altLang="en-US" sz="2400">
                <a:latin typeface="Century Gothic" panose="020B0502020202020204" pitchFamily="34" charset="0"/>
              </a:rPr>
              <a:t>For shutter speeds lower than 1/125, you should use a tripod or the image will likely appear blurry</a:t>
            </a:r>
          </a:p>
        </p:txBody>
      </p:sp>
      <p:pic>
        <p:nvPicPr>
          <p:cNvPr id="24580" name="Picture 4" descr="exopsure_comp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235450"/>
            <a:ext cx="4752975" cy="2433638"/>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02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blinds(horizontal)">
                                      <p:cBhvr>
                                        <p:cTn id="2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5603" name="Rectangle 3"/>
          <p:cNvSpPr>
            <a:spLocks noGrp="1" noChangeArrowheads="1"/>
          </p:cNvSpPr>
          <p:nvPr>
            <p:ph type="body" idx="1"/>
          </p:nvPr>
        </p:nvSpPr>
        <p:spPr>
          <a:xfrm>
            <a:off x="457200" y="1295400"/>
            <a:ext cx="8610600" cy="693738"/>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Shutter Speed</a:t>
            </a:r>
          </a:p>
        </p:txBody>
      </p:sp>
      <p:pic>
        <p:nvPicPr>
          <p:cNvPr id="25605" name="Picture 5" descr="1908water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16113"/>
            <a:ext cx="6265863" cy="4171950"/>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1763713" y="4724400"/>
            <a:ext cx="2879725"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solidFill>
                  <a:schemeClr val="bg1"/>
                </a:solidFill>
              </a:rPr>
              <a:t>Fast Shutter – image motion is “frozen” in time</a:t>
            </a:r>
            <a:endParaRPr lang="en-GB" altLang="en-US" b="0">
              <a:solidFill>
                <a:schemeClr val="bg1"/>
              </a:solidFill>
            </a:endParaRPr>
          </a:p>
        </p:txBody>
      </p:sp>
      <p:sp>
        <p:nvSpPr>
          <p:cNvPr id="25607" name="Text Box 7"/>
          <p:cNvSpPr txBox="1">
            <a:spLocks noChangeArrowheads="1"/>
          </p:cNvSpPr>
          <p:nvPr/>
        </p:nvSpPr>
        <p:spPr bwMode="auto">
          <a:xfrm>
            <a:off x="4859338" y="4724400"/>
            <a:ext cx="2879725"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solidFill>
                  <a:schemeClr val="bg1"/>
                </a:solidFill>
              </a:rPr>
              <a:t>Slow Shutter – image motion is blurred</a:t>
            </a:r>
            <a:endParaRPr lang="en-GB" altLang="en-US" b="0">
              <a:solidFill>
                <a:schemeClr val="bg1"/>
              </a:solidFill>
            </a:endParaRPr>
          </a:p>
        </p:txBody>
      </p:sp>
    </p:spTree>
    <p:extLst>
      <p:ext uri="{BB962C8B-B14F-4D97-AF65-F5344CB8AC3E}">
        <p14:creationId xmlns:p14="http://schemas.microsoft.com/office/powerpoint/2010/main" val="3696837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blinds(horizontal)">
                                      <p:cBhvr>
                                        <p:cTn id="1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6627" name="Rectangle 3"/>
          <p:cNvSpPr>
            <a:spLocks noGrp="1" noChangeArrowheads="1"/>
          </p:cNvSpPr>
          <p:nvPr>
            <p:ph type="body" idx="1"/>
          </p:nvPr>
        </p:nvSpPr>
        <p:spPr>
          <a:xfrm>
            <a:off x="457200" y="1295400"/>
            <a:ext cx="8610600" cy="693738"/>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Shutter Speed</a:t>
            </a:r>
          </a:p>
        </p:txBody>
      </p:sp>
      <p:pic>
        <p:nvPicPr>
          <p:cNvPr id="26631" name="Picture 7" descr="1908pa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16113"/>
            <a:ext cx="5040313" cy="3473450"/>
          </a:xfrm>
          <a:prstGeom prst="rect">
            <a:avLst/>
          </a:prstGeom>
          <a:noFill/>
          <a:extLst>
            <a:ext uri="{909E8E84-426E-40DD-AFC4-6F175D3DCCD1}">
              <a14:hiddenFill xmlns:a14="http://schemas.microsoft.com/office/drawing/2010/main">
                <a:solidFill>
                  <a:srgbClr val="FFFFFF"/>
                </a:solidFill>
              </a14:hiddenFill>
            </a:ext>
          </a:extLst>
        </p:spPr>
      </p:pic>
      <p:sp>
        <p:nvSpPr>
          <p:cNvPr id="26632" name="Text Box 8"/>
          <p:cNvSpPr txBox="1">
            <a:spLocks noChangeArrowheads="1"/>
          </p:cNvSpPr>
          <p:nvPr/>
        </p:nvSpPr>
        <p:spPr bwMode="auto">
          <a:xfrm>
            <a:off x="539750" y="5486400"/>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A slow shutter speed is used to blur the background as the camera pans along with the cyclist.</a:t>
            </a:r>
            <a:endParaRPr lang="en-GB" altLang="en-US" b="0"/>
          </a:p>
        </p:txBody>
      </p:sp>
    </p:spTree>
    <p:extLst>
      <p:ext uri="{BB962C8B-B14F-4D97-AF65-F5344CB8AC3E}">
        <p14:creationId xmlns:p14="http://schemas.microsoft.com/office/powerpoint/2010/main" val="3468148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linds(horizontal)">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blinds(horizontal)">
                                      <p:cBhvr>
                                        <p:cTn id="12"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Grand_Prize_Spread.jpg" descr="Grand_Prize_Sprea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57" y="1507253"/>
            <a:ext cx="7578678" cy="5084675"/>
          </a:xfrm>
          <a:prstGeom prst="rect">
            <a:avLst/>
          </a:prstGeom>
          <a:ln w="12700">
            <a:miter lim="400000"/>
          </a:ln>
        </p:spPr>
      </p:pic>
      <p:sp>
        <p:nvSpPr>
          <p:cNvPr id="123" name="BRYANT HIGH SCHOOL…"/>
          <p:cNvSpPr txBox="1"/>
          <p:nvPr/>
        </p:nvSpPr>
        <p:spPr>
          <a:xfrm>
            <a:off x="2334124" y="393471"/>
            <a:ext cx="5129979"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400">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BRYANT HIGH SCHOOL</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BRYANT, AR</a:t>
            </a:r>
          </a:p>
        </p:txBody>
      </p:sp>
      <p:pic>
        <p:nvPicPr>
          <p:cNvPr id="5" name="Picture 4">
            <a:extLst>
              <a:ext uri="{FF2B5EF4-FFF2-40B4-BE49-F238E27FC236}">
                <a16:creationId xmlns="" xmlns:a16="http://schemas.microsoft.com/office/drawing/2014/main" id="{68909844-0692-6247-BB14-C4CD3C8D3F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200">
                <a:solidFill>
                  <a:schemeClr val="accent1"/>
                </a:solidFill>
                <a:latin typeface="Futura Md BT" pitchFamily="34" charset="0"/>
              </a:rPr>
              <a:t>Introduction to Digital Photography</a:t>
            </a:r>
            <a:endParaRPr lang="en-GB" altLang="en-US" sz="3200">
              <a:solidFill>
                <a:schemeClr val="accent1"/>
              </a:solidFill>
              <a:latin typeface="Futura Md BT" pitchFamily="34" charset="0"/>
            </a:endParaRPr>
          </a:p>
        </p:txBody>
      </p:sp>
      <p:sp>
        <p:nvSpPr>
          <p:cNvPr id="27651" name="Rectangle 3"/>
          <p:cNvSpPr>
            <a:spLocks noGrp="1" noChangeArrowheads="1"/>
          </p:cNvSpPr>
          <p:nvPr>
            <p:ph type="body" idx="1"/>
          </p:nvPr>
        </p:nvSpPr>
        <p:spPr>
          <a:xfrm>
            <a:off x="457200" y="1295400"/>
            <a:ext cx="8610600" cy="693738"/>
          </a:xfrm>
        </p:spPr>
        <p:txBody>
          <a:bodyPr/>
          <a:lstStyle/>
          <a:p>
            <a:pPr>
              <a:buFont typeface="Wingdings" panose="05000000000000000000" pitchFamily="2" charset="2"/>
              <a:buNone/>
            </a:pPr>
            <a:r>
              <a:rPr lang="en-US" altLang="en-US">
                <a:solidFill>
                  <a:schemeClr val="hlink"/>
                </a:solidFill>
                <a:latin typeface="Futura Md BT" pitchFamily="34" charset="0"/>
              </a:rPr>
              <a:t>Shutter Speed</a:t>
            </a:r>
          </a:p>
        </p:txBody>
      </p:sp>
      <p:sp>
        <p:nvSpPr>
          <p:cNvPr id="27653" name="Text Box 5"/>
          <p:cNvSpPr txBox="1">
            <a:spLocks noChangeArrowheads="1"/>
          </p:cNvSpPr>
          <p:nvPr/>
        </p:nvSpPr>
        <p:spPr bwMode="auto">
          <a:xfrm>
            <a:off x="900113" y="5559425"/>
            <a:ext cx="7704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latin typeface="Futura Md BT" pitchFamily="34" charset="0"/>
              </a:rPr>
              <a:t>A long shutter speed can be set at night to record car headlights as trails.</a:t>
            </a:r>
            <a:endParaRPr lang="en-GB" altLang="en-US" b="0">
              <a:latin typeface="Futura Md BT" pitchFamily="34" charset="0"/>
            </a:endParaRPr>
          </a:p>
        </p:txBody>
      </p:sp>
      <p:pic>
        <p:nvPicPr>
          <p:cNvPr id="27654" name="Picture 6" descr="1908cartr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903413"/>
            <a:ext cx="5976938" cy="36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82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linds(horizontal)">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blinds(horizontal)">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28675" name="Rectangle 3"/>
          <p:cNvSpPr>
            <a:spLocks noGrp="1" noChangeArrowheads="1"/>
          </p:cNvSpPr>
          <p:nvPr>
            <p:ph type="body" idx="1"/>
          </p:nvPr>
        </p:nvSpPr>
        <p:spPr>
          <a:xfrm>
            <a:off x="457200" y="1295400"/>
            <a:ext cx="8610600" cy="693738"/>
          </a:xfrm>
        </p:spPr>
        <p:txBody>
          <a:bodyPr/>
          <a:lstStyle/>
          <a:p>
            <a:pPr>
              <a:buFont typeface="Wingdings" panose="05000000000000000000" pitchFamily="2" charset="2"/>
              <a:buNone/>
            </a:pPr>
            <a:r>
              <a:rPr lang="en-US" altLang="en-US" b="1">
                <a:solidFill>
                  <a:schemeClr val="hlink"/>
                </a:solidFill>
                <a:latin typeface="Century Gothic" panose="020B0502020202020204" pitchFamily="34" charset="0"/>
              </a:rPr>
              <a:t>Shutter Speed</a:t>
            </a:r>
          </a:p>
        </p:txBody>
      </p:sp>
      <p:pic>
        <p:nvPicPr>
          <p:cNvPr id="28678" name="Picture 6" descr="427346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4824412" cy="3214687"/>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611188" y="5276850"/>
            <a:ext cx="4752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Slow Shutter – note blurred motion</a:t>
            </a:r>
            <a:endParaRPr lang="en-GB" altLang="en-US" b="0"/>
          </a:p>
        </p:txBody>
      </p:sp>
      <p:pic>
        <p:nvPicPr>
          <p:cNvPr id="28680" name="Picture 8" descr="58760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28775"/>
            <a:ext cx="2636838" cy="3960813"/>
          </a:xfrm>
          <a:prstGeom prst="rect">
            <a:avLst/>
          </a:prstGeom>
          <a:noFill/>
          <a:extLst>
            <a:ext uri="{909E8E84-426E-40DD-AFC4-6F175D3DCCD1}">
              <a14:hiddenFill xmlns:a14="http://schemas.microsoft.com/office/drawing/2010/main">
                <a:solidFill>
                  <a:srgbClr val="FFFFFF"/>
                </a:solidFill>
              </a14:hiddenFill>
            </a:ext>
          </a:extLst>
        </p:spPr>
      </p:pic>
      <p:sp>
        <p:nvSpPr>
          <p:cNvPr id="28681" name="Text Box 9"/>
          <p:cNvSpPr txBox="1">
            <a:spLocks noChangeArrowheads="1"/>
          </p:cNvSpPr>
          <p:nvPr/>
        </p:nvSpPr>
        <p:spPr bwMode="auto">
          <a:xfrm>
            <a:off x="5651500" y="5661025"/>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Fast Shutter</a:t>
            </a:r>
            <a:endParaRPr lang="en-GB" altLang="en-US" b="0"/>
          </a:p>
        </p:txBody>
      </p:sp>
    </p:spTree>
    <p:extLst>
      <p:ext uri="{BB962C8B-B14F-4D97-AF65-F5344CB8AC3E}">
        <p14:creationId xmlns:p14="http://schemas.microsoft.com/office/powerpoint/2010/main" val="114973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blinds(horizontal)">
                                      <p:cBhvr>
                                        <p:cTn id="12" dur="500"/>
                                        <p:tgtEl>
                                          <p:spTgt spid="286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blinds(horizontal)">
                                      <p:cBhvr>
                                        <p:cTn id="17" dur="500"/>
                                        <p:tgtEl>
                                          <p:spTgt spid="286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81"/>
                                        </p:tgtEl>
                                        <p:attrNameLst>
                                          <p:attrName>style.visibility</p:attrName>
                                        </p:attrNameLst>
                                      </p:cBhvr>
                                      <p:to>
                                        <p:strVal val="visible"/>
                                      </p:to>
                                    </p:set>
                                    <p:animEffect transition="in" filter="blinds(horizontal)">
                                      <p:cBhvr>
                                        <p:cTn id="22"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gnl55vfUChY"/>
          <p:cNvPicPr>
            <a:picLocks noRot="1" noChangeAspect="1"/>
          </p:cNvPicPr>
          <p:nvPr>
            <a:videoFile r:link="rId1"/>
          </p:nvPr>
        </p:nvPicPr>
        <p:blipFill>
          <a:blip r:embed="rId3"/>
          <a:stretch>
            <a:fillRect/>
          </a:stretch>
        </p:blipFill>
        <p:spPr>
          <a:xfrm>
            <a:off x="1001110" y="1916988"/>
            <a:ext cx="7141779" cy="4017251"/>
          </a:xfrm>
          <a:prstGeom prst="rect">
            <a:avLst/>
          </a:prstGeom>
        </p:spPr>
      </p:pic>
    </p:spTree>
    <p:extLst>
      <p:ext uri="{BB962C8B-B14F-4D97-AF65-F5344CB8AC3E}">
        <p14:creationId xmlns:p14="http://schemas.microsoft.com/office/powerpoint/2010/main" val="2264342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33795" name="Rectangle 3"/>
          <p:cNvSpPr>
            <a:spLocks noGrp="1" noChangeArrowheads="1"/>
          </p:cNvSpPr>
          <p:nvPr>
            <p:ph type="body" idx="1"/>
          </p:nvPr>
        </p:nvSpPr>
        <p:spPr>
          <a:xfrm>
            <a:off x="457200" y="1295400"/>
            <a:ext cx="8610600" cy="5157788"/>
          </a:xfrm>
        </p:spPr>
        <p:txBody>
          <a:bodyPr/>
          <a:lstStyle/>
          <a:p>
            <a:pPr>
              <a:buFont typeface="Wingdings" panose="05000000000000000000" pitchFamily="2" charset="2"/>
              <a:buNone/>
            </a:pPr>
            <a:r>
              <a:rPr lang="en-US" altLang="en-US" sz="2800" b="1">
                <a:solidFill>
                  <a:schemeClr val="hlink"/>
                </a:solidFill>
                <a:latin typeface="Century Gothic" panose="020B0502020202020204" pitchFamily="34" charset="0"/>
              </a:rPr>
              <a:t>Composition Tips</a:t>
            </a:r>
          </a:p>
          <a:p>
            <a:r>
              <a:rPr lang="en-US" altLang="en-US" sz="2400">
                <a:latin typeface="Century Gothic" panose="020B0502020202020204" pitchFamily="34" charset="0"/>
              </a:rPr>
              <a:t>Your initial impulse may be to use the camera's LCD monitor instead of the viewfinder to compose pictures.</a:t>
            </a:r>
          </a:p>
          <a:p>
            <a:r>
              <a:rPr lang="en-US" altLang="en-US" sz="2400">
                <a:latin typeface="Century Gothic" panose="020B0502020202020204" pitchFamily="34" charset="0"/>
              </a:rPr>
              <a:t>You can do this, but this technique can also result in "soft" focus images; holding a lightweight camera away from your body is an invitation for motion blur.</a:t>
            </a:r>
          </a:p>
          <a:p>
            <a:r>
              <a:rPr lang="en-US" altLang="en-US" sz="2400">
                <a:latin typeface="Century Gothic" panose="020B0502020202020204" pitchFamily="34" charset="0"/>
              </a:rPr>
              <a:t>Holding the viewfinder to your eye provides built-in stabilization that helps ensure sharp images. </a:t>
            </a:r>
          </a:p>
          <a:p>
            <a:r>
              <a:rPr lang="en-US" altLang="en-US" sz="2400">
                <a:latin typeface="Century Gothic" panose="020B0502020202020204" pitchFamily="34" charset="0"/>
              </a:rPr>
              <a:t>To stabilize the camera, hold it with one hand, and support it with the other. </a:t>
            </a:r>
          </a:p>
          <a:p>
            <a:r>
              <a:rPr lang="en-US" altLang="en-US" sz="2400">
                <a:latin typeface="Century Gothic" panose="020B0502020202020204" pitchFamily="34" charset="0"/>
              </a:rPr>
              <a:t>Keep your elbows close at your side. Stand with your feet shoulder-width apart to steady the camera.</a:t>
            </a:r>
          </a:p>
        </p:txBody>
      </p:sp>
    </p:spTree>
    <p:extLst>
      <p:ext uri="{BB962C8B-B14F-4D97-AF65-F5344CB8AC3E}">
        <p14:creationId xmlns:p14="http://schemas.microsoft.com/office/powerpoint/2010/main" val="3247346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sp>
        <p:nvSpPr>
          <p:cNvPr id="34819" name="Rectangle 3"/>
          <p:cNvSpPr>
            <a:spLocks noGrp="1" noChangeArrowheads="1"/>
          </p:cNvSpPr>
          <p:nvPr>
            <p:ph type="body" idx="1"/>
          </p:nvPr>
        </p:nvSpPr>
        <p:spPr>
          <a:xfrm>
            <a:off x="457200" y="1295400"/>
            <a:ext cx="8610600" cy="5157788"/>
          </a:xfrm>
        </p:spPr>
        <p:txBody>
          <a:bodyPr/>
          <a:lstStyle/>
          <a:p>
            <a:pPr>
              <a:lnSpc>
                <a:spcPct val="90000"/>
              </a:lnSpc>
              <a:buFont typeface="Wingdings" panose="05000000000000000000" pitchFamily="2" charset="2"/>
              <a:buNone/>
            </a:pPr>
            <a:r>
              <a:rPr lang="en-US" altLang="en-US" b="1">
                <a:solidFill>
                  <a:schemeClr val="hlink"/>
                </a:solidFill>
                <a:latin typeface="Century Gothic" panose="020B0502020202020204" pitchFamily="34" charset="0"/>
              </a:rPr>
              <a:t>Composition Tips</a:t>
            </a:r>
          </a:p>
          <a:p>
            <a:pPr>
              <a:lnSpc>
                <a:spcPct val="90000"/>
              </a:lnSpc>
            </a:pPr>
            <a:r>
              <a:rPr lang="en-US" altLang="en-US" sz="2800">
                <a:latin typeface="Century Gothic" panose="020B0502020202020204" pitchFamily="34" charset="0"/>
              </a:rPr>
              <a:t>Get close to your subject when possible.</a:t>
            </a:r>
          </a:p>
          <a:p>
            <a:pPr>
              <a:lnSpc>
                <a:spcPct val="90000"/>
              </a:lnSpc>
            </a:pPr>
            <a:r>
              <a:rPr lang="en-US" altLang="en-US" sz="2800">
                <a:latin typeface="Century Gothic" panose="020B0502020202020204" pitchFamily="34" charset="0"/>
              </a:rPr>
              <a:t>This eliminates potentially distracting background details and focuses attention on your subject.</a:t>
            </a:r>
          </a:p>
          <a:p>
            <a:pPr>
              <a:lnSpc>
                <a:spcPct val="90000"/>
              </a:lnSpc>
            </a:pPr>
            <a:r>
              <a:rPr lang="en-US" altLang="en-US" sz="2800">
                <a:latin typeface="Century Gothic" panose="020B0502020202020204" pitchFamily="34" charset="0"/>
              </a:rPr>
              <a:t>Pay attention to the background!</a:t>
            </a:r>
          </a:p>
          <a:p>
            <a:pPr>
              <a:lnSpc>
                <a:spcPct val="90000"/>
              </a:lnSpc>
            </a:pPr>
            <a:r>
              <a:rPr lang="en-US" altLang="en-US" sz="2800">
                <a:latin typeface="Century Gothic" panose="020B0502020202020204" pitchFamily="34" charset="0"/>
              </a:rPr>
              <a:t>Use the </a:t>
            </a:r>
            <a:r>
              <a:rPr lang="en-US" altLang="en-US" sz="2800" b="1">
                <a:latin typeface="Century Gothic" panose="020B0502020202020204" pitchFamily="34" charset="0"/>
              </a:rPr>
              <a:t>Rule of Thirds</a:t>
            </a:r>
            <a:r>
              <a:rPr lang="en-US" altLang="en-US" sz="2800">
                <a:latin typeface="Century Gothic" panose="020B0502020202020204" pitchFamily="34" charset="0"/>
              </a:rPr>
              <a:t>!  Avoid placing objects dead centre – this helps to create visual interest.</a:t>
            </a:r>
          </a:p>
          <a:p>
            <a:pPr>
              <a:lnSpc>
                <a:spcPct val="90000"/>
              </a:lnSpc>
            </a:pPr>
            <a:r>
              <a:rPr lang="en-US" altLang="en-US" sz="2800">
                <a:latin typeface="Century Gothic" panose="020B0502020202020204" pitchFamily="34" charset="0"/>
              </a:rPr>
              <a:t>Try to take shots from interesting angles.  Force people to see things in unique ways.</a:t>
            </a:r>
          </a:p>
        </p:txBody>
      </p:sp>
    </p:spTree>
    <p:extLst>
      <p:ext uri="{BB962C8B-B14F-4D97-AF65-F5344CB8AC3E}">
        <p14:creationId xmlns:p14="http://schemas.microsoft.com/office/powerpoint/2010/main" val="2385803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7" dur="500"/>
                                        <p:tgtEl>
                                          <p:spTgt spid="34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17" dur="500"/>
                                        <p:tgtEl>
                                          <p:spTgt spid="348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2" dur="500"/>
                                        <p:tgtEl>
                                          <p:spTgt spid="348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27"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35848" name="Picture 8" descr="1st-K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4010025" cy="2625725"/>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0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484313"/>
            <a:ext cx="3960812" cy="2665412"/>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M1_2545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44900"/>
            <a:ext cx="3938587" cy="2579688"/>
          </a:xfrm>
          <a:prstGeom prst="rect">
            <a:avLst/>
          </a:prstGeom>
          <a:noFill/>
          <a:extLst>
            <a:ext uri="{909E8E84-426E-40DD-AFC4-6F175D3DCCD1}">
              <a14:hiddenFill xmlns:a14="http://schemas.microsoft.com/office/drawing/2010/main">
                <a:solidFill>
                  <a:srgbClr val="FFFFFF"/>
                </a:solidFill>
              </a14:hiddenFill>
            </a:ext>
          </a:extLst>
        </p:spPr>
      </p:pic>
      <p:sp>
        <p:nvSpPr>
          <p:cNvPr id="35852" name="Text Box 12"/>
          <p:cNvSpPr txBox="1">
            <a:spLocks noChangeArrowheads="1"/>
          </p:cNvSpPr>
          <p:nvPr/>
        </p:nvSpPr>
        <p:spPr bwMode="auto">
          <a:xfrm>
            <a:off x="1331913" y="5845175"/>
            <a:ext cx="6769100" cy="823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4800"/>
              <a:t>RULE OF THIRDS</a:t>
            </a:r>
          </a:p>
        </p:txBody>
      </p:sp>
    </p:spTree>
    <p:extLst>
      <p:ext uri="{BB962C8B-B14F-4D97-AF65-F5344CB8AC3E}">
        <p14:creationId xmlns:p14="http://schemas.microsoft.com/office/powerpoint/2010/main" val="1960639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blinds(horizontal)">
                                      <p:cBhvr>
                                        <p:cTn id="7" dur="500"/>
                                        <p:tgtEl>
                                          <p:spTgt spid="358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blinds(horizontal)">
                                      <p:cBhvr>
                                        <p:cTn id="12" dur="500"/>
                                        <p:tgtEl>
                                          <p:spTgt spid="35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50"/>
                                        </p:tgtEl>
                                        <p:attrNameLst>
                                          <p:attrName>style.visibility</p:attrName>
                                        </p:attrNameLst>
                                      </p:cBhvr>
                                      <p:to>
                                        <p:strVal val="visible"/>
                                      </p:to>
                                    </p:set>
                                    <p:animEffect transition="in" filter="blinds(horizontal)">
                                      <p:cBhvr>
                                        <p:cTn id="17" dur="500"/>
                                        <p:tgtEl>
                                          <p:spTgt spid="35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52"/>
                                        </p:tgtEl>
                                        <p:attrNameLst>
                                          <p:attrName>style.visibility</p:attrName>
                                        </p:attrNameLst>
                                      </p:cBhvr>
                                      <p:to>
                                        <p:strVal val="visible"/>
                                      </p:to>
                                    </p:set>
                                    <p:animEffect transition="in" filter="blinds(horizontal)">
                                      <p:cBhvr>
                                        <p:cTn id="22"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36870" name="Picture 6" descr="Am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4032250" cy="26400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HM2_2309_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1557338"/>
            <a:ext cx="35052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04AC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533650"/>
            <a:ext cx="4629150" cy="3703638"/>
          </a:xfrm>
          <a:prstGeom prst="rect">
            <a:avLst/>
          </a:prstGeom>
          <a:noFill/>
          <a:extLst>
            <a:ext uri="{909E8E84-426E-40DD-AFC4-6F175D3DCCD1}">
              <a14:hiddenFill xmlns:a14="http://schemas.microsoft.com/office/drawing/2010/main">
                <a:solidFill>
                  <a:srgbClr val="FFFFFF"/>
                </a:solidFill>
              </a14:hiddenFill>
            </a:ext>
          </a:extLst>
        </p:spPr>
      </p:pic>
      <p:sp>
        <p:nvSpPr>
          <p:cNvPr id="36874" name="Text Box 10"/>
          <p:cNvSpPr txBox="1">
            <a:spLocks noChangeArrowheads="1"/>
          </p:cNvSpPr>
          <p:nvPr/>
        </p:nvSpPr>
        <p:spPr bwMode="auto">
          <a:xfrm>
            <a:off x="684213" y="5845175"/>
            <a:ext cx="8064500" cy="823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4800"/>
              <a:t>LEADING LINES/REPETITION</a:t>
            </a:r>
          </a:p>
        </p:txBody>
      </p:sp>
    </p:spTree>
    <p:extLst>
      <p:ext uri="{BB962C8B-B14F-4D97-AF65-F5344CB8AC3E}">
        <p14:creationId xmlns:p14="http://schemas.microsoft.com/office/powerpoint/2010/main" val="246756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linds(horizontal)">
                                      <p:cBhvr>
                                        <p:cTn id="7" dur="5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linds(horizontal)">
                                      <p:cBhvr>
                                        <p:cTn id="12" dur="500"/>
                                        <p:tgtEl>
                                          <p:spTgt spid="36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blinds(horizontal)">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Effect transition="in" filter="blinds(horizontal)">
                                      <p:cBhvr>
                                        <p:cTn id="22"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37894" name="Picture 6" descr="04OP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3311525" cy="4105275"/>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04STUD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3981450" cy="3151187"/>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04STUD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708275"/>
            <a:ext cx="4989512" cy="3457575"/>
          </a:xfrm>
          <a:prstGeom prst="rect">
            <a:avLst/>
          </a:prstGeom>
          <a:noFill/>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611188" y="6092825"/>
            <a:ext cx="8208962"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3200"/>
              <a:t>MORE LEADING LINES/SHUTTER SPEED</a:t>
            </a:r>
          </a:p>
        </p:txBody>
      </p:sp>
    </p:spTree>
    <p:extLst>
      <p:ext uri="{BB962C8B-B14F-4D97-AF65-F5344CB8AC3E}">
        <p14:creationId xmlns:p14="http://schemas.microsoft.com/office/powerpoint/2010/main" val="3864240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linds(horizontal)">
                                      <p:cBhvr>
                                        <p:cTn id="7" dur="500"/>
                                        <p:tgtEl>
                                          <p:spTgt spid="37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blinds(horizontal)">
                                      <p:cBhvr>
                                        <p:cTn id="12" dur="500"/>
                                        <p:tgtEl>
                                          <p:spTgt spid="378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6"/>
                                        </p:tgtEl>
                                        <p:attrNameLst>
                                          <p:attrName>style.visibility</p:attrName>
                                        </p:attrNameLst>
                                      </p:cBhvr>
                                      <p:to>
                                        <p:strVal val="visible"/>
                                      </p:to>
                                    </p:set>
                                    <p:animEffect transition="in" filter="blinds(horizontal)">
                                      <p:cBhvr>
                                        <p:cTn id="17" dur="500"/>
                                        <p:tgtEl>
                                          <p:spTgt spid="378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blinds(horizontal)">
                                      <p:cBhvr>
                                        <p:cTn id="2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49159" name="Picture 7" descr="naturallight-590x409"/>
          <p:cNvPicPr>
            <a:picLocks noChangeAspect="1" noChangeArrowheads="1"/>
          </p:cNvPicPr>
          <p:nvPr/>
        </p:nvPicPr>
        <p:blipFill>
          <a:blip r:embed="rId2">
            <a:extLst>
              <a:ext uri="{28A0092B-C50C-407E-A947-70E740481C1C}">
                <a14:useLocalDpi xmlns:a14="http://schemas.microsoft.com/office/drawing/2010/main" val="0"/>
              </a:ext>
            </a:extLst>
          </a:blip>
          <a:srcRect l="17874" b="15440"/>
          <a:stretch>
            <a:fillRect/>
          </a:stretch>
        </p:blipFill>
        <p:spPr bwMode="auto">
          <a:xfrm>
            <a:off x="900113" y="1412875"/>
            <a:ext cx="3743325" cy="26717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8" descr="lighting_photography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12875"/>
            <a:ext cx="3797300" cy="266541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1" name="Picture 9" descr="natural-light-set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789363"/>
            <a:ext cx="3671888" cy="245268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9162" name="Text Box 10"/>
          <p:cNvSpPr txBox="1">
            <a:spLocks noChangeArrowheads="1"/>
          </p:cNvSpPr>
          <p:nvPr/>
        </p:nvSpPr>
        <p:spPr bwMode="auto">
          <a:xfrm>
            <a:off x="1331913" y="5845175"/>
            <a:ext cx="67691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3600"/>
              <a:t>WORK WITH NATURAL LIGHT</a:t>
            </a:r>
          </a:p>
        </p:txBody>
      </p:sp>
    </p:spTree>
    <p:extLst>
      <p:ext uri="{BB962C8B-B14F-4D97-AF65-F5344CB8AC3E}">
        <p14:creationId xmlns:p14="http://schemas.microsoft.com/office/powerpoint/2010/main" val="3422388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blinds(horizontal)">
                                      <p:cBhvr>
                                        <p:cTn id="7" dur="500"/>
                                        <p:tgtEl>
                                          <p:spTgt spid="49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161"/>
                                        </p:tgtEl>
                                        <p:attrNameLst>
                                          <p:attrName>style.visibility</p:attrName>
                                        </p:attrNameLst>
                                      </p:cBhvr>
                                      <p:to>
                                        <p:strVal val="visible"/>
                                      </p:to>
                                    </p:set>
                                    <p:animEffect transition="in" filter="blinds(horizontal)">
                                      <p:cBhvr>
                                        <p:cTn id="17" dur="500"/>
                                        <p:tgtEl>
                                          <p:spTgt spid="49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62"/>
                                        </p:tgtEl>
                                        <p:attrNameLst>
                                          <p:attrName>style.visibility</p:attrName>
                                        </p:attrNameLst>
                                      </p:cBhvr>
                                      <p:to>
                                        <p:strVal val="visible"/>
                                      </p:to>
                                    </p:set>
                                    <p:animEffect transition="in" filter="blinds(horizontal)">
                                      <p:cBhvr>
                                        <p:cTn id="22"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38919" name="Picture 7" descr="desktop_03"/>
          <p:cNvPicPr>
            <a:picLocks noChangeAspect="1" noChangeArrowheads="1"/>
          </p:cNvPicPr>
          <p:nvPr/>
        </p:nvPicPr>
        <p:blipFill>
          <a:blip r:embed="rId2">
            <a:extLst>
              <a:ext uri="{28A0092B-C50C-407E-A947-70E740481C1C}">
                <a14:useLocalDpi xmlns:a14="http://schemas.microsoft.com/office/drawing/2010/main" val="0"/>
              </a:ext>
            </a:extLst>
          </a:blip>
          <a:srcRect b="14221"/>
          <a:stretch>
            <a:fillRect/>
          </a:stretch>
        </p:blipFill>
        <p:spPr bwMode="auto">
          <a:xfrm>
            <a:off x="3708400" y="2997200"/>
            <a:ext cx="5178425" cy="3332163"/>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storyA_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5095875" cy="3838575"/>
          </a:xfrm>
          <a:prstGeom prst="rect">
            <a:avLst/>
          </a:prstGeom>
          <a:noFill/>
          <a:extLst>
            <a:ext uri="{909E8E84-426E-40DD-AFC4-6F175D3DCCD1}">
              <a14:hiddenFill xmlns:a14="http://schemas.microsoft.com/office/drawing/2010/main">
                <a:solidFill>
                  <a:srgbClr val="FFFFFF"/>
                </a:solidFill>
              </a14:hiddenFill>
            </a:ext>
          </a:extLst>
        </p:spPr>
      </p:pic>
      <p:sp>
        <p:nvSpPr>
          <p:cNvPr id="38920" name="Text Box 8"/>
          <p:cNvSpPr txBox="1">
            <a:spLocks noChangeArrowheads="1"/>
          </p:cNvSpPr>
          <p:nvPr/>
        </p:nvSpPr>
        <p:spPr bwMode="auto">
          <a:xfrm>
            <a:off x="611188" y="5845175"/>
            <a:ext cx="8353425" cy="823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4800"/>
              <a:t>POWERFUL COMPOSITION</a:t>
            </a:r>
          </a:p>
        </p:txBody>
      </p:sp>
    </p:spTree>
    <p:extLst>
      <p:ext uri="{BB962C8B-B14F-4D97-AF65-F5344CB8AC3E}">
        <p14:creationId xmlns:p14="http://schemas.microsoft.com/office/powerpoint/2010/main" val="3258251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linds(horizontal)">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blinds(horizontal)">
                                      <p:cBhvr>
                                        <p:cTn id="12" dur="500"/>
                                        <p:tgtEl>
                                          <p:spTgt spid="38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20"/>
                                        </p:tgtEl>
                                        <p:attrNameLst>
                                          <p:attrName>style.visibility</p:attrName>
                                        </p:attrNameLst>
                                      </p:cBhvr>
                                      <p:to>
                                        <p:strVal val="visible"/>
                                      </p:to>
                                    </p:set>
                                    <p:animEffect transition="in" filter="blinds(horizontal)">
                                      <p:cBhvr>
                                        <p:cTn id="17"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A943DC3-270F-4143-A723-FB875C5AECA9}"/>
              </a:ext>
            </a:extLst>
          </p:cNvPr>
          <p:cNvSpPr/>
          <p:nvPr/>
        </p:nvSpPr>
        <p:spPr>
          <a:xfrm>
            <a:off x="417702" y="2059641"/>
            <a:ext cx="7285038" cy="3941762"/>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5" name="“INDIA was chosen for HOMECOMING court, but she did not know she would be crowned QUEEN. I had my camera up and ready for any type of REACTION - unsure I would get one. She didn’t disappoint. Out of 960 PICTURES I took that night, this one shows the atmosphere of BRYANT HIGH SCHOOL because the winner isn’t someone popular or status quo. As a special needs student, India was chosen by her PEERS simply for being herself.”"/>
          <p:cNvSpPr txBox="1"/>
          <p:nvPr/>
        </p:nvSpPr>
        <p:spPr>
          <a:xfrm>
            <a:off x="715921" y="2214181"/>
            <a:ext cx="6788315" cy="31393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800">
                <a:latin typeface="AYT Foundation Sans Light"/>
                <a:ea typeface="AYT Foundation Sans Light"/>
                <a:cs typeface="AYT Foundation Sans Light"/>
                <a:sym typeface="AYT Foundation Sans Light"/>
              </a:defRPr>
            </a:pPr>
            <a:r>
              <a:rPr sz="2200" dirty="0">
                <a:solidFill>
                  <a:schemeClr val="tx1"/>
                </a:solidFill>
                <a:latin typeface="Arial" panose="020B0604020202020204" pitchFamily="34" charset="0"/>
                <a:cs typeface="Arial" panose="020B0604020202020204" pitchFamily="34" charset="0"/>
              </a:rPr>
              <a:t>“</a:t>
            </a:r>
            <a:r>
              <a:rPr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INDIA</a:t>
            </a:r>
            <a:r>
              <a:rPr sz="2200" dirty="0">
                <a:solidFill>
                  <a:schemeClr val="tx1"/>
                </a:solidFill>
                <a:latin typeface="Arial" panose="020B0604020202020204" pitchFamily="34" charset="0"/>
                <a:cs typeface="Arial" panose="020B0604020202020204" pitchFamily="34" charset="0"/>
              </a:rPr>
              <a:t> was chosen for HOMECOMING court, but she did not know she would be crowned QUEEN. I had my camera up and ready for any type of </a:t>
            </a:r>
            <a:r>
              <a:rPr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REACTION</a:t>
            </a:r>
            <a:r>
              <a:rPr sz="2200" dirty="0">
                <a:solidFill>
                  <a:schemeClr val="tx1"/>
                </a:solidFill>
                <a:latin typeface="Arial" panose="020B0604020202020204" pitchFamily="34" charset="0"/>
                <a:cs typeface="Arial" panose="020B0604020202020204" pitchFamily="34" charset="0"/>
              </a:rPr>
              <a:t> - unsure I would get one. She didn’t disappoint. Out of </a:t>
            </a:r>
            <a:r>
              <a:rPr sz="2200" dirty="0">
                <a:solidFill>
                  <a:schemeClr val="tx1"/>
                </a:solidFill>
                <a:latin typeface="Arial Black" panose="020B0A04020102020204" pitchFamily="34" charset="0"/>
                <a:ea typeface="AYT Foundation Sans Black"/>
                <a:cs typeface="Arial" panose="020B0604020202020204" pitchFamily="34" charset="0"/>
                <a:sym typeface="AYT Foundation Sans Black"/>
              </a:rPr>
              <a:t>960 PICTURES</a:t>
            </a:r>
            <a:r>
              <a:rPr sz="2200" dirty="0">
                <a:solidFill>
                  <a:schemeClr val="tx1"/>
                </a:solidFill>
                <a:latin typeface="Arial" panose="020B0604020202020204" pitchFamily="34" charset="0"/>
                <a:cs typeface="Arial" panose="020B0604020202020204" pitchFamily="34" charset="0"/>
              </a:rPr>
              <a:t> I took that night, this one shows the atmosphere of BRYANT HIGH SCHOOL because the winner isn’t someone popular or status quo. As a special needs student, India was chosen by her PEERS simply for being herself.” </a:t>
            </a:r>
          </a:p>
        </p:txBody>
      </p:sp>
      <p:sp>
        <p:nvSpPr>
          <p:cNvPr id="126" name="ALINA PERET - photographer"/>
          <p:cNvSpPr txBox="1"/>
          <p:nvPr/>
        </p:nvSpPr>
        <p:spPr>
          <a:xfrm>
            <a:off x="3752249" y="5389874"/>
            <a:ext cx="3751987"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r">
              <a:defRPr sz="28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ALINA PERET</a:t>
            </a:r>
            <a:r>
              <a:rPr sz="2000" dirty="0">
                <a:latin typeface="Arial" panose="020B0604020202020204" pitchFamily="34" charset="0"/>
                <a:cs typeface="Arial" panose="020B0604020202020204" pitchFamily="34" charset="0"/>
              </a:rPr>
              <a:t> - photographer</a:t>
            </a:r>
          </a:p>
        </p:txBody>
      </p:sp>
      <p:sp>
        <p:nvSpPr>
          <p:cNvPr id="5" name="BRYANT HIGH SCHOOL…">
            <a:extLst>
              <a:ext uri="{FF2B5EF4-FFF2-40B4-BE49-F238E27FC236}">
                <a16:creationId xmlns="" xmlns:a16="http://schemas.microsoft.com/office/drawing/2014/main" id="{830FCFEE-3527-3B42-AA72-26F11DF82267}"/>
              </a:ext>
            </a:extLst>
          </p:cNvPr>
          <p:cNvSpPr txBox="1"/>
          <p:nvPr/>
        </p:nvSpPr>
        <p:spPr>
          <a:xfrm>
            <a:off x="3371353" y="366175"/>
            <a:ext cx="5129979"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a:solidFill>
                  <a:srgbClr val="FFFFFF"/>
                </a:solidFill>
                <a:latin typeface="AYT Foundation Sans Black"/>
                <a:ea typeface="AYT Foundation Sans Black"/>
                <a:cs typeface="AYT Foundation Sans Black"/>
                <a:sym typeface="AYT Foundation Sans Black"/>
              </a:defRPr>
            </a:pPr>
            <a:r>
              <a:rPr lang="en-US" sz="3600" dirty="0">
                <a:latin typeface="Arial Black" panose="020B0A04020102020204" pitchFamily="34" charset="0"/>
                <a:cs typeface="Arial" panose="020B0604020202020204" pitchFamily="34" charset="0"/>
              </a:rPr>
              <a:t>QUOTE</a:t>
            </a:r>
            <a:endParaRPr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A068B988-A304-A54E-BE27-3A9E6EFE96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3200" b="1">
                <a:solidFill>
                  <a:schemeClr val="accent1"/>
                </a:solidFill>
                <a:latin typeface="Century Gothic" panose="020B0502020202020204" pitchFamily="34" charset="0"/>
              </a:rPr>
              <a:t>Introduction to Digital Photography</a:t>
            </a:r>
            <a:endParaRPr lang="en-GB" altLang="en-US" sz="3200" b="1">
              <a:solidFill>
                <a:schemeClr val="accent1"/>
              </a:solidFill>
              <a:latin typeface="Century Gothic" panose="020B0502020202020204" pitchFamily="34" charset="0"/>
            </a:endParaRPr>
          </a:p>
        </p:txBody>
      </p:sp>
      <p:pic>
        <p:nvPicPr>
          <p:cNvPr id="39941" name="Picture 5" descr="berlinx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428625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capa_death_of_a_loyalist_sol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997200"/>
            <a:ext cx="4391025" cy="3084513"/>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1331913" y="5845175"/>
            <a:ext cx="6769100" cy="823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sz="4800"/>
              <a:t>FROZEN MOMENTS</a:t>
            </a:r>
          </a:p>
        </p:txBody>
      </p:sp>
    </p:spTree>
    <p:extLst>
      <p:ext uri="{BB962C8B-B14F-4D97-AF65-F5344CB8AC3E}">
        <p14:creationId xmlns:p14="http://schemas.microsoft.com/office/powerpoint/2010/main" val="3624319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linds(horizontal)">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linds(horizontal)">
                                      <p:cBhvr>
                                        <p:cTn id="12" dur="500"/>
                                        <p:tgtEl>
                                          <p:spTgt spid="399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blinds(horizontal)">
                                      <p:cBhvr>
                                        <p:cTn id="17"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1st_Rushing for the Win.jpg" descr="1st_Rushing for the Wi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786" y="1618081"/>
            <a:ext cx="7342495" cy="4998634"/>
          </a:xfrm>
          <a:prstGeom prst="rect">
            <a:avLst/>
          </a:prstGeom>
          <a:ln w="12700">
            <a:miter lim="400000"/>
          </a:ln>
        </p:spPr>
      </p:pic>
      <p:sp>
        <p:nvSpPr>
          <p:cNvPr id="198" name="HALEY BONDURANT…"/>
          <p:cNvSpPr txBox="1"/>
          <p:nvPr/>
        </p:nvSpPr>
        <p:spPr>
          <a:xfrm>
            <a:off x="2190487" y="377763"/>
            <a:ext cx="5129978"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lang="en-US" dirty="0">
                <a:latin typeface="Arial Black" panose="020B0A04020102020204" pitchFamily="34" charset="0"/>
                <a:cs typeface="Arial" panose="020B0604020202020204" pitchFamily="34" charset="0"/>
              </a:rPr>
              <a:t>HALEY BONDURANT</a:t>
            </a:r>
          </a:p>
          <a:p>
            <a:pPr algn="r">
              <a:defRPr>
                <a:solidFill>
                  <a:srgbClr val="FFFFFF"/>
                </a:solidFill>
                <a:latin typeface="AYT Foundation Sans Light"/>
                <a:ea typeface="AYT Foundation Sans Light"/>
                <a:cs typeface="AYT Foundation Sans Light"/>
                <a:sym typeface="AYT Foundation Sans Light"/>
              </a:defRPr>
            </a:pPr>
            <a:r>
              <a:rPr lang="en-US" dirty="0">
                <a:latin typeface="Arial" panose="020B0604020202020204" pitchFamily="34" charset="0"/>
                <a:cs typeface="Arial" panose="020B0604020202020204" pitchFamily="34" charset="0"/>
              </a:rPr>
              <a:t>Pace High School, FL</a:t>
            </a:r>
          </a:p>
        </p:txBody>
      </p:sp>
      <p:pic>
        <p:nvPicPr>
          <p:cNvPr id="5" name="Picture 4">
            <a:extLst>
              <a:ext uri="{FF2B5EF4-FFF2-40B4-BE49-F238E27FC236}">
                <a16:creationId xmlns="" xmlns:a16="http://schemas.microsoft.com/office/drawing/2014/main" id="{4EF846C8-DF41-1C40-BBE6-68D59BD67D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3rd_18_AthletesinAction_AllTheWayUp.JPG" descr="3rd_18_AthletesinAction_AllTheWayU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96788"/>
            <a:ext cx="7342494" cy="4983435"/>
          </a:xfrm>
          <a:prstGeom prst="rect">
            <a:avLst/>
          </a:prstGeom>
          <a:ln w="12700">
            <a:miter lim="400000"/>
          </a:ln>
        </p:spPr>
      </p:pic>
      <p:sp>
        <p:nvSpPr>
          <p:cNvPr id="201" name="ABIGAIL BLANKENSHIP…"/>
          <p:cNvSpPr txBox="1"/>
          <p:nvPr/>
        </p:nvSpPr>
        <p:spPr>
          <a:xfrm>
            <a:off x="2211552" y="397825"/>
            <a:ext cx="5105076"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ABIGAIL BLANKENSHIP </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Little Rock Christian Academy, AR</a:t>
            </a:r>
          </a:p>
        </p:txBody>
      </p:sp>
      <p:sp>
        <p:nvSpPr>
          <p:cNvPr id="4" name="Rectangle 3">
            <a:extLst>
              <a:ext uri="{FF2B5EF4-FFF2-40B4-BE49-F238E27FC236}">
                <a16:creationId xmlns="" xmlns:a16="http://schemas.microsoft.com/office/drawing/2014/main" id="{62FA7F9D-43F5-4845-B1A8-B530B1504123}"/>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58DC47FD-3D81-2047-8912-F0AC9167E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Used as a DOMINANT, this photo draws our EYES into the spread because of the STOP ACTION."/>
          <p:cNvSpPr txBox="1"/>
          <p:nvPr/>
        </p:nvSpPr>
        <p:spPr>
          <a:xfrm flipV="1">
            <a:off x="588211" y="294104"/>
            <a:ext cx="8087894" cy="110799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6600">
                <a:latin typeface="AYT Foundation Sans Bold"/>
                <a:ea typeface="AYT Foundation Sans Bold"/>
                <a:cs typeface="AYT Foundation Sans Bold"/>
                <a:sym typeface="AYT Foundation Sans Bold"/>
              </a:defRPr>
            </a:pPr>
            <a:endParaRPr dirty="0">
              <a:latin typeface="Arial" panose="020B0604020202020204" pitchFamily="34" charset="0"/>
              <a:cs typeface="Arial" panose="020B0604020202020204" pitchFamily="34" charset="0"/>
            </a:endParaRPr>
          </a:p>
        </p:txBody>
      </p:sp>
      <p:sp>
        <p:nvSpPr>
          <p:cNvPr id="6" name="TextBox 5"/>
          <p:cNvSpPr txBox="1"/>
          <p:nvPr/>
        </p:nvSpPr>
        <p:spPr>
          <a:xfrm>
            <a:off x="1134199" y="2141142"/>
            <a:ext cx="6875601"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600" u="none" strike="noStrike" cap="none" spc="0" normalizeH="0" baseline="0" dirty="0">
                <a:ln>
                  <a:noFill/>
                </a:ln>
                <a:solidFill>
                  <a:schemeClr val="tx1"/>
                </a:solidFill>
                <a:effectLst/>
                <a:uFillTx/>
                <a:latin typeface="Arial" panose="020B0604020202020204" pitchFamily="34" charset="0"/>
                <a:ea typeface="+mj-ea"/>
                <a:cs typeface="Arial" panose="020B0604020202020204" pitchFamily="34" charset="0"/>
                <a:sym typeface="Calibri"/>
              </a:rPr>
              <a:t>Used</a:t>
            </a:r>
            <a:r>
              <a:rPr kumimoji="0" lang="en-US" sz="4600" u="none" strike="noStrike" cap="none" spc="0" normalizeH="0" dirty="0">
                <a:ln>
                  <a:noFill/>
                </a:ln>
                <a:solidFill>
                  <a:schemeClr val="tx1"/>
                </a:solidFill>
                <a:effectLst/>
                <a:uFillTx/>
                <a:latin typeface="Arial" panose="020B0604020202020204" pitchFamily="34" charset="0"/>
                <a:ea typeface="+mj-ea"/>
                <a:cs typeface="Arial" panose="020B0604020202020204" pitchFamily="34" charset="0"/>
                <a:sym typeface="Calibri"/>
              </a:rPr>
              <a:t> as a </a:t>
            </a:r>
            <a:r>
              <a:rPr kumimoji="0" lang="en-US" sz="4600" u="none" strike="noStrike" cap="none" spc="0" normalizeH="0" dirty="0">
                <a:ln>
                  <a:noFill/>
                </a:ln>
                <a:solidFill>
                  <a:schemeClr val="tx1"/>
                </a:solidFill>
                <a:effectLst/>
                <a:uFillTx/>
                <a:latin typeface="Arial Black" panose="020B0A04020102020204" pitchFamily="34" charset="0"/>
                <a:ea typeface="+mj-ea"/>
                <a:cs typeface="Arial" panose="020B0604020202020204" pitchFamily="34" charset="0"/>
                <a:sym typeface="Calibri"/>
              </a:rPr>
              <a:t>DOMINANT</a:t>
            </a:r>
            <a:r>
              <a:rPr kumimoji="0" lang="en-US" sz="4600" u="none" strike="noStrike" cap="none" spc="0" normalizeH="0" dirty="0">
                <a:ln>
                  <a:noFill/>
                </a:ln>
                <a:solidFill>
                  <a:schemeClr val="tx1"/>
                </a:solidFill>
                <a:effectLst/>
                <a:uFillTx/>
                <a:latin typeface="Arial" panose="020B0604020202020204" pitchFamily="34" charset="0"/>
                <a:ea typeface="+mj-ea"/>
                <a:cs typeface="Arial" panose="020B0604020202020204" pitchFamily="34" charset="0"/>
                <a:sym typeface="Calibri"/>
              </a:rPr>
              <a:t>, this photo draws our EYES  into the spread because of the </a:t>
            </a:r>
          </a:p>
          <a:p>
            <a:pPr marL="0" marR="0" indent="0" algn="ctr" defTabSz="457200" rtl="0" fontAlgn="auto" latinLnBrk="0" hangingPunct="0">
              <a:lnSpc>
                <a:spcPct val="100000"/>
              </a:lnSpc>
              <a:spcBef>
                <a:spcPts val="0"/>
              </a:spcBef>
              <a:spcAft>
                <a:spcPts val="0"/>
              </a:spcAft>
              <a:buClrTx/>
              <a:buSzTx/>
              <a:buFontTx/>
              <a:buNone/>
              <a:tabLst/>
            </a:pPr>
            <a:r>
              <a:rPr kumimoji="0" lang="en-US" sz="4600" u="none" strike="noStrike" cap="none" spc="0" normalizeH="0" dirty="0">
                <a:ln>
                  <a:noFill/>
                </a:ln>
                <a:solidFill>
                  <a:schemeClr val="tx1"/>
                </a:solidFill>
                <a:effectLst/>
                <a:uFillTx/>
                <a:latin typeface="Arial Black" panose="020B0A04020102020204" pitchFamily="34" charset="0"/>
                <a:ea typeface="+mj-ea"/>
                <a:cs typeface="Arial" panose="020B0604020202020204" pitchFamily="34" charset="0"/>
                <a:sym typeface="Calibri"/>
              </a:rPr>
              <a:t>STOP ACTION</a:t>
            </a:r>
            <a:r>
              <a:rPr kumimoji="0" lang="en-US" sz="4600" u="none" strike="noStrike" cap="none" spc="0" normalizeH="0" dirty="0">
                <a:ln>
                  <a:noFill/>
                </a:ln>
                <a:solidFill>
                  <a:schemeClr val="tx1"/>
                </a:solidFill>
                <a:effectLst/>
                <a:uFillTx/>
                <a:latin typeface="Arial" panose="020B0604020202020204" pitchFamily="34" charset="0"/>
                <a:ea typeface="+mj-ea"/>
                <a:cs typeface="Arial" panose="020B0604020202020204" pitchFamily="34" charset="0"/>
                <a:sym typeface="Calibri"/>
              </a:rPr>
              <a:t>.</a:t>
            </a:r>
            <a:endParaRPr kumimoji="0" lang="en-US" sz="4600" u="none" strike="noStrike" cap="none" spc="0" normalizeH="0" baseline="0" dirty="0">
              <a:ln>
                <a:noFill/>
              </a:ln>
              <a:solidFill>
                <a:schemeClr val="tx1"/>
              </a:solidFill>
              <a:effectLst/>
              <a:uFillTx/>
              <a:latin typeface="Arial" panose="020B0604020202020204" pitchFamily="34" charset="0"/>
              <a:ea typeface="+mj-ea"/>
              <a:cs typeface="Arial" panose="020B0604020202020204" pitchFamily="34" charset="0"/>
              <a:sym typeface="Calibri"/>
            </a:endParaRPr>
          </a:p>
        </p:txBody>
      </p:sp>
      <p:pic>
        <p:nvPicPr>
          <p:cNvPr id="4" name="Picture 3">
            <a:extLst>
              <a:ext uri="{FF2B5EF4-FFF2-40B4-BE49-F238E27FC236}">
                <a16:creationId xmlns="" xmlns:a16="http://schemas.microsoft.com/office/drawing/2014/main" id="{F82E13AA-65A5-6142-8730-1286AAAFB3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LR Christian 2_Page_2.jpg" descr="LR Christian 2_Page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96788"/>
            <a:ext cx="7247520" cy="4983435"/>
          </a:xfrm>
          <a:prstGeom prst="rect">
            <a:avLst/>
          </a:prstGeom>
          <a:ln w="12700">
            <a:miter lim="400000"/>
          </a:ln>
        </p:spPr>
      </p:pic>
      <p:sp>
        <p:nvSpPr>
          <p:cNvPr id="206" name="LITTLE ROCK CHRISTIAN ACADEMY…"/>
          <p:cNvSpPr txBox="1"/>
          <p:nvPr/>
        </p:nvSpPr>
        <p:spPr>
          <a:xfrm>
            <a:off x="1103482" y="402404"/>
            <a:ext cx="623222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LITTLE ROCK CHRISTIAN ACADEMY</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Little Rock, AR</a:t>
            </a:r>
          </a:p>
        </p:txBody>
      </p:sp>
      <p:pic>
        <p:nvPicPr>
          <p:cNvPr id="5" name="Picture 4">
            <a:extLst>
              <a:ext uri="{FF2B5EF4-FFF2-40B4-BE49-F238E27FC236}">
                <a16:creationId xmlns="" xmlns:a16="http://schemas.microsoft.com/office/drawing/2014/main" id="{2BEA3663-FA1B-914E-913E-8205668E3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3rd_18_studentlife_mayomayhem.jpg" descr="3rd_18_studentlife_mayomayhe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601381"/>
            <a:ext cx="7342495" cy="4978842"/>
          </a:xfrm>
          <a:prstGeom prst="rect">
            <a:avLst/>
          </a:prstGeom>
          <a:ln w="12700">
            <a:miter lim="400000"/>
          </a:ln>
        </p:spPr>
      </p:pic>
      <p:sp>
        <p:nvSpPr>
          <p:cNvPr id="209" name="CHAD BYRD…"/>
          <p:cNvSpPr txBox="1"/>
          <p:nvPr/>
        </p:nvSpPr>
        <p:spPr>
          <a:xfrm>
            <a:off x="2241117" y="425913"/>
            <a:ext cx="5105076"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CHAD BYRD</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Richardson High School, TX</a:t>
            </a:r>
          </a:p>
        </p:txBody>
      </p:sp>
      <p:sp>
        <p:nvSpPr>
          <p:cNvPr id="4" name="Rectangle 3">
            <a:extLst>
              <a:ext uri="{FF2B5EF4-FFF2-40B4-BE49-F238E27FC236}">
                <a16:creationId xmlns="" xmlns:a16="http://schemas.microsoft.com/office/drawing/2014/main" id="{733558F3-3211-184E-BED9-59EFEC80CDE0}"/>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D22963FC-AD9B-5148-BB8A-0BB2111E6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HM_18_AthletesInAction_AllYourMight.jpg" descr="HM_18_AthletesInAction_AllYourMigh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069" y="1559865"/>
            <a:ext cx="5698175" cy="4983435"/>
          </a:xfrm>
          <a:prstGeom prst="rect">
            <a:avLst/>
          </a:prstGeom>
          <a:ln w="12700">
            <a:miter lim="400000"/>
          </a:ln>
        </p:spPr>
      </p:pic>
      <p:sp>
        <p:nvSpPr>
          <p:cNvPr id="212" name="NIKYE MAKISHIMA…"/>
          <p:cNvSpPr txBox="1"/>
          <p:nvPr/>
        </p:nvSpPr>
        <p:spPr>
          <a:xfrm>
            <a:off x="2340470" y="423882"/>
            <a:ext cx="5055203"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NIKYE MAKISHIMA</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Lolani School, HI</a:t>
            </a:r>
          </a:p>
        </p:txBody>
      </p:sp>
      <p:pic>
        <p:nvPicPr>
          <p:cNvPr id="5" name="Picture 4">
            <a:extLst>
              <a:ext uri="{FF2B5EF4-FFF2-40B4-BE49-F238E27FC236}">
                <a16:creationId xmlns="" xmlns:a16="http://schemas.microsoft.com/office/drawing/2014/main" id="{61CCB546-D464-0541-A122-2D0A686A1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HM_18_Portrait_firstmalecheerleader.jpg" descr="HM_18_Portrait_firstmalecheerlead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85846"/>
            <a:ext cx="7342495" cy="5005317"/>
          </a:xfrm>
          <a:prstGeom prst="rect">
            <a:avLst/>
          </a:prstGeom>
          <a:ln w="12700">
            <a:miter lim="400000"/>
          </a:ln>
        </p:spPr>
      </p:pic>
      <p:sp>
        <p:nvSpPr>
          <p:cNvPr id="215" name="BECCA COOK…"/>
          <p:cNvSpPr txBox="1"/>
          <p:nvPr/>
        </p:nvSpPr>
        <p:spPr>
          <a:xfrm>
            <a:off x="2366711" y="387026"/>
            <a:ext cx="5117527"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BECCA COOK</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Corsicana High School, TX</a:t>
            </a:r>
          </a:p>
        </p:txBody>
      </p:sp>
      <p:sp>
        <p:nvSpPr>
          <p:cNvPr id="4" name="Rectangle 3">
            <a:extLst>
              <a:ext uri="{FF2B5EF4-FFF2-40B4-BE49-F238E27FC236}">
                <a16:creationId xmlns="" xmlns:a16="http://schemas.microsoft.com/office/drawing/2014/main" id="{732D1F7B-82F9-6A49-A2AB-ABF443AB6F3E}"/>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EBBDC718-6509-1E4B-B8D0-432D91769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ENVIRONMENTAL…"/>
          <p:cNvSpPr txBox="1"/>
          <p:nvPr/>
        </p:nvSpPr>
        <p:spPr>
          <a:xfrm>
            <a:off x="201656" y="1807210"/>
            <a:ext cx="8740688" cy="40010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6600">
                <a:solidFill>
                  <a:schemeClr val="accent4">
                    <a:satOff val="-1335"/>
                    <a:lumOff val="-10274"/>
                  </a:schemeClr>
                </a:solidFill>
                <a:latin typeface="AYT Foundation Sans Bold"/>
                <a:ea typeface="AYT Foundation Sans Bold"/>
                <a:cs typeface="AYT Foundation Sans Bold"/>
                <a:sym typeface="AYT Foundation Sans Bold"/>
              </a:defRPr>
            </a:pPr>
            <a:r>
              <a:rPr dirty="0">
                <a:solidFill>
                  <a:schemeClr val="tx1"/>
                </a:solidFill>
                <a:latin typeface="Arial" panose="020B0604020202020204" pitchFamily="34" charset="0"/>
                <a:cs typeface="Arial" panose="020B0604020202020204" pitchFamily="34" charset="0"/>
              </a:rPr>
              <a:t>ENVIRONMENTAL</a:t>
            </a:r>
          </a:p>
          <a:p>
            <a:pPr algn="ctr">
              <a:defRPr sz="6600">
                <a:latin typeface="AYT Foundation Sans Black"/>
                <a:ea typeface="AYT Foundation Sans Black"/>
                <a:cs typeface="AYT Foundation Sans Black"/>
                <a:sym typeface="AYT Foundation Sans Black"/>
              </a:defRPr>
            </a:pPr>
            <a:r>
              <a:rPr dirty="0">
                <a:solidFill>
                  <a:schemeClr val="tx1"/>
                </a:solidFill>
                <a:latin typeface="Arial Black" panose="020B0A04020102020204" pitchFamily="34" charset="0"/>
                <a:cs typeface="Arial" panose="020B0604020202020204" pitchFamily="34" charset="0"/>
              </a:rPr>
              <a:t>PORTRAITS</a:t>
            </a:r>
            <a:endParaRPr sz="7000" dirty="0">
              <a:solidFill>
                <a:schemeClr val="tx1"/>
              </a:solidFill>
              <a:latin typeface="Arial Black" panose="020B0A04020102020204" pitchFamily="34" charset="0"/>
              <a:cs typeface="Arial" panose="020B0604020202020204" pitchFamily="34" charset="0"/>
            </a:endParaRPr>
          </a:p>
          <a:p>
            <a:pPr algn="ctr">
              <a:defRPr sz="5700">
                <a:solidFill>
                  <a:schemeClr val="accent4">
                    <a:satOff val="-1335"/>
                    <a:lumOff val="-10274"/>
                  </a:schemeClr>
                </a:solidFill>
                <a:latin typeface="AYT Foundation Sans Bold"/>
                <a:ea typeface="AYT Foundation Sans Bold"/>
                <a:cs typeface="AYT Foundation Sans Bold"/>
                <a:sym typeface="AYT Foundation Sans Bold"/>
              </a:defRPr>
            </a:pPr>
            <a:r>
              <a:rPr sz="7000" dirty="0">
                <a:solidFill>
                  <a:schemeClr val="tx1"/>
                </a:solidFill>
                <a:latin typeface="Arial" panose="020B0604020202020204" pitchFamily="34" charset="0"/>
                <a:cs typeface="Arial" panose="020B0604020202020204" pitchFamily="34" charset="0"/>
              </a:rPr>
              <a:t> </a:t>
            </a:r>
          </a:p>
          <a:p>
            <a:pPr algn="ctr">
              <a:defRPr sz="5200">
                <a:solidFill>
                  <a:schemeClr val="accent4">
                    <a:satOff val="-1335"/>
                    <a:lumOff val="-10274"/>
                  </a:schemeClr>
                </a:solidFill>
                <a:latin typeface="AYT Foundation Sans Light"/>
                <a:ea typeface="AYT Foundation Sans Light"/>
                <a:cs typeface="AYT Foundation Sans Light"/>
                <a:sym typeface="AYT Foundation Sans Light"/>
              </a:defRPr>
            </a:pPr>
            <a:endParaRPr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981FA255-1A28-6147-B493-1F67BC61EE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208" y="4049110"/>
            <a:ext cx="1417583" cy="1417583"/>
          </a:xfrm>
          <a:prstGeom prst="rect">
            <a:avLst/>
          </a:prstGeom>
        </p:spPr>
      </p:pic>
      <p:pic>
        <p:nvPicPr>
          <p:cNvPr id="4" name="Picture 3">
            <a:extLst>
              <a:ext uri="{FF2B5EF4-FFF2-40B4-BE49-F238E27FC236}">
                <a16:creationId xmlns="" xmlns:a16="http://schemas.microsoft.com/office/drawing/2014/main" id="{EDA4DBA1-42F7-1442-A01E-3FF1ED814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TORYTELLING images ideal…"/>
          <p:cNvSpPr txBox="1"/>
          <p:nvPr/>
        </p:nvSpPr>
        <p:spPr>
          <a:xfrm>
            <a:off x="1150717" y="1957873"/>
            <a:ext cx="7051587" cy="31700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4900">
                <a:latin typeface="AYT Foundation Sans Bold"/>
                <a:ea typeface="AYT Foundation Sans Bold"/>
                <a:cs typeface="AYT Foundation Sans Bold"/>
                <a:sym typeface="AYT Foundation Sans Bold"/>
              </a:defRPr>
            </a:pPr>
            <a:r>
              <a:rPr sz="4000" b="1" dirty="0">
                <a:solidFill>
                  <a:schemeClr val="tx1"/>
                </a:solidFill>
                <a:latin typeface="Arial" panose="020B0604020202020204" pitchFamily="34" charset="0"/>
                <a:cs typeface="Arial" panose="020B0604020202020204" pitchFamily="34" charset="0"/>
              </a:rPr>
              <a:t>STORYTELLING</a:t>
            </a:r>
            <a:r>
              <a:rPr sz="4000" b="1" dirty="0">
                <a:solidFill>
                  <a:schemeClr val="tx1"/>
                </a:solidFill>
                <a:latin typeface="Arial" panose="020B0604020202020204" pitchFamily="34" charset="0"/>
                <a:ea typeface="AYT Foundation Sans Light"/>
                <a:cs typeface="Arial" panose="020B0604020202020204" pitchFamily="34" charset="0"/>
                <a:sym typeface="AYT Foundation Sans Light"/>
              </a:rPr>
              <a:t> </a:t>
            </a:r>
            <a:r>
              <a:rPr sz="4000" dirty="0">
                <a:solidFill>
                  <a:schemeClr val="tx1"/>
                </a:solidFill>
                <a:latin typeface="Arial" panose="020B0604020202020204" pitchFamily="34" charset="0"/>
                <a:ea typeface="AYT Foundation Sans Light"/>
                <a:cs typeface="Arial" panose="020B0604020202020204" pitchFamily="34" charset="0"/>
                <a:sym typeface="AYT Foundation Sans Light"/>
              </a:rPr>
              <a:t>images ideal </a:t>
            </a:r>
          </a:p>
          <a:p>
            <a:pPr algn="ctr">
              <a:defRPr sz="4900">
                <a:latin typeface="AYT Foundation Sans Bold"/>
                <a:ea typeface="AYT Foundation Sans Bold"/>
                <a:cs typeface="AYT Foundation Sans Bold"/>
                <a:sym typeface="AYT Foundation Sans Bold"/>
              </a:defRPr>
            </a:pPr>
            <a:r>
              <a:rPr sz="4000" dirty="0">
                <a:solidFill>
                  <a:schemeClr val="tx1"/>
                </a:solidFill>
                <a:latin typeface="Arial" panose="020B0604020202020204" pitchFamily="34" charset="0"/>
                <a:ea typeface="AYT Foundation Sans Light"/>
                <a:cs typeface="Arial" panose="020B0604020202020204" pitchFamily="34" charset="0"/>
                <a:sym typeface="AYT Foundation Sans Light"/>
              </a:rPr>
              <a:t>for the </a:t>
            </a:r>
            <a:r>
              <a:rPr sz="4000" b="1" dirty="0">
                <a:solidFill>
                  <a:schemeClr val="tx1"/>
                </a:solidFill>
                <a:latin typeface="Arial" panose="020B0604020202020204" pitchFamily="34" charset="0"/>
                <a:ea typeface="AYT Foundation Sans Light"/>
                <a:cs typeface="Arial" panose="020B0604020202020204" pitchFamily="34" charset="0"/>
                <a:sym typeface="AYT Foundation Sans Light"/>
              </a:rPr>
              <a:t>PEOPLE</a:t>
            </a:r>
            <a:r>
              <a:rPr sz="4000" dirty="0">
                <a:solidFill>
                  <a:schemeClr val="tx1"/>
                </a:solidFill>
                <a:latin typeface="Arial" panose="020B0604020202020204" pitchFamily="34" charset="0"/>
                <a:ea typeface="AYT Foundation Sans Light"/>
                <a:cs typeface="Arial" panose="020B0604020202020204" pitchFamily="34" charset="0"/>
                <a:sym typeface="AYT Foundation Sans Light"/>
              </a:rPr>
              <a:t> section, </a:t>
            </a:r>
            <a:r>
              <a:rPr sz="4000" b="1" dirty="0">
                <a:solidFill>
                  <a:schemeClr val="tx1"/>
                </a:solidFill>
                <a:latin typeface="Arial" panose="020B0604020202020204" pitchFamily="34" charset="0"/>
                <a:ea typeface="AYT Foundation Sans Light"/>
                <a:cs typeface="Arial" panose="020B0604020202020204" pitchFamily="34" charset="0"/>
                <a:sym typeface="AYT Foundation Sans Light"/>
              </a:rPr>
              <a:t>STUDENT</a:t>
            </a:r>
            <a:r>
              <a:rPr sz="4000" dirty="0">
                <a:solidFill>
                  <a:schemeClr val="tx1"/>
                </a:solidFill>
                <a:latin typeface="Arial" panose="020B0604020202020204" pitchFamily="34" charset="0"/>
                <a:ea typeface="AYT Foundation Sans Light"/>
                <a:cs typeface="Arial" panose="020B0604020202020204" pitchFamily="34" charset="0"/>
                <a:sym typeface="AYT Foundation Sans Light"/>
              </a:rPr>
              <a:t> profile </a:t>
            </a:r>
            <a:r>
              <a:rPr sz="4000" i="1" dirty="0">
                <a:solidFill>
                  <a:schemeClr val="tx1"/>
                </a:solidFill>
                <a:latin typeface="Arial" panose="020B0604020202020204" pitchFamily="34" charset="0"/>
                <a:ea typeface="AYT Foundation Sans Light"/>
                <a:cs typeface="Arial" panose="020B0604020202020204" pitchFamily="34" charset="0"/>
                <a:sym typeface="AYT Foundation Sans Light"/>
              </a:rPr>
              <a:t>MODULES, speciality SPREADS, </a:t>
            </a:r>
            <a:endParaRPr lang="en-US" sz="4000" i="1" dirty="0">
              <a:solidFill>
                <a:schemeClr val="tx1"/>
              </a:solidFill>
              <a:latin typeface="Arial" panose="020B0604020202020204" pitchFamily="34" charset="0"/>
              <a:ea typeface="AYT Foundation Sans Light"/>
              <a:cs typeface="Arial" panose="020B0604020202020204" pitchFamily="34" charset="0"/>
              <a:sym typeface="AYT Foundation Sans Light"/>
            </a:endParaRPr>
          </a:p>
          <a:p>
            <a:pPr algn="ctr">
              <a:defRPr sz="4900">
                <a:latin typeface="AYT Foundation Sans Bold"/>
                <a:ea typeface="AYT Foundation Sans Bold"/>
                <a:cs typeface="AYT Foundation Sans Bold"/>
                <a:sym typeface="AYT Foundation Sans Bold"/>
              </a:defRPr>
            </a:pPr>
            <a:r>
              <a:rPr sz="4000" i="1" dirty="0">
                <a:solidFill>
                  <a:schemeClr val="tx1"/>
                </a:solidFill>
                <a:latin typeface="Arial" panose="020B0604020202020204" pitchFamily="34" charset="0"/>
                <a:ea typeface="AYT Foundation Sans Light"/>
                <a:cs typeface="Arial" panose="020B0604020202020204" pitchFamily="34" charset="0"/>
                <a:sym typeface="AYT Foundation Sans Light"/>
              </a:rPr>
              <a:t>special SECTIONS</a:t>
            </a:r>
            <a:r>
              <a:rPr sz="4000" dirty="0">
                <a:solidFill>
                  <a:schemeClr val="tx1"/>
                </a:solidFill>
                <a:latin typeface="Arial" panose="020B0604020202020204" pitchFamily="34" charset="0"/>
                <a:ea typeface="AYT Foundation Sans Light"/>
                <a:cs typeface="Arial" panose="020B0604020202020204" pitchFamily="34" charset="0"/>
                <a:sym typeface="AYT Foundation Sans Light"/>
              </a:rPr>
              <a:t>.</a:t>
            </a:r>
          </a:p>
        </p:txBody>
      </p:sp>
      <p:sp>
        <p:nvSpPr>
          <p:cNvPr id="220" name="USE PROPS."/>
          <p:cNvSpPr txBox="1"/>
          <p:nvPr/>
        </p:nvSpPr>
        <p:spPr>
          <a:xfrm>
            <a:off x="2854916" y="5127972"/>
            <a:ext cx="3643187"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800">
                <a:solidFill>
                  <a:schemeClr val="accent4">
                    <a:satOff val="-1335"/>
                    <a:lumOff val="-10274"/>
                  </a:schemeClr>
                </a:solidFill>
                <a:latin typeface="AYT Foundation Sans Black"/>
                <a:ea typeface="AYT Foundation Sans Black"/>
                <a:cs typeface="AYT Foundation Sans Black"/>
                <a:sym typeface="AYT Foundation Sans Black"/>
              </a:defRPr>
            </a:pPr>
            <a:r>
              <a:rPr sz="3200" dirty="0">
                <a:solidFill>
                  <a:srgbClr val="000000"/>
                </a:solidFill>
                <a:latin typeface="Arial Black" panose="020B0A04020102020204" pitchFamily="34" charset="0"/>
                <a:cs typeface="Arial" panose="020B0604020202020204" pitchFamily="34" charset="0"/>
              </a:rPr>
              <a:t>USE</a:t>
            </a:r>
            <a:r>
              <a:rPr sz="3200" dirty="0">
                <a:latin typeface="Arial Black" panose="020B0A04020102020204" pitchFamily="34" charset="0"/>
                <a:cs typeface="Arial" panose="020B0604020202020204" pitchFamily="34" charset="0"/>
              </a:rPr>
              <a:t> </a:t>
            </a:r>
            <a:r>
              <a:rPr sz="3200" dirty="0">
                <a:solidFill>
                  <a:srgbClr val="000000"/>
                </a:solidFill>
                <a:latin typeface="Arial Black" panose="020B0A04020102020204" pitchFamily="34" charset="0"/>
                <a:cs typeface="Arial" panose="020B0604020202020204" pitchFamily="34" charset="0"/>
              </a:rPr>
              <a:t>PROPS.</a:t>
            </a:r>
          </a:p>
        </p:txBody>
      </p:sp>
      <p:pic>
        <p:nvPicPr>
          <p:cNvPr id="4" name="Picture 3">
            <a:extLst>
              <a:ext uri="{FF2B5EF4-FFF2-40B4-BE49-F238E27FC236}">
                <a16:creationId xmlns="" xmlns:a16="http://schemas.microsoft.com/office/drawing/2014/main" id="{6186FE43-74B3-0448-8AB3-A33A0D3A1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1st_18_academics_upintheair.jpg" descr="1st_18_academics_upintheai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747" y="1551840"/>
            <a:ext cx="7075296" cy="5025231"/>
          </a:xfrm>
          <a:prstGeom prst="rect">
            <a:avLst/>
          </a:prstGeom>
          <a:ln w="12700">
            <a:miter lim="400000"/>
          </a:ln>
        </p:spPr>
      </p:pic>
      <p:sp>
        <p:nvSpPr>
          <p:cNvPr id="131" name="JOSIE PRINGLE - BRYANT HIGH SCHOOL…"/>
          <p:cNvSpPr txBox="1"/>
          <p:nvPr/>
        </p:nvSpPr>
        <p:spPr>
          <a:xfrm>
            <a:off x="1605022" y="443978"/>
            <a:ext cx="5933955" cy="6617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19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JOSIE PRINGLE - BRYANT HIGH SCHOOL</a:t>
            </a:r>
          </a:p>
          <a:p>
            <a:pPr algn="r">
              <a:defRPr>
                <a:solidFill>
                  <a:srgbClr val="FFFFFF"/>
                </a:solidFill>
              </a:defRPr>
            </a:pPr>
            <a:r>
              <a:rPr dirty="0">
                <a:latin typeface="Arial" panose="020B0604020202020204" pitchFamily="34" charset="0"/>
              </a:rPr>
              <a:t>BRYANT, AR</a:t>
            </a:r>
          </a:p>
        </p:txBody>
      </p:sp>
      <p:pic>
        <p:nvPicPr>
          <p:cNvPr id="4" name="Picture 3">
            <a:extLst>
              <a:ext uri="{FF2B5EF4-FFF2-40B4-BE49-F238E27FC236}">
                <a16:creationId xmlns="" xmlns:a16="http://schemas.microsoft.com/office/drawing/2014/main" id="{5B9E6003-C563-E54C-A0D8-776569E00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1st_18_Portrait_colorlab.jpg" descr="1st_18_Portrait_colorla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96788"/>
            <a:ext cx="7342495" cy="4983435"/>
          </a:xfrm>
          <a:prstGeom prst="rect">
            <a:avLst/>
          </a:prstGeom>
          <a:ln w="12700">
            <a:miter lim="400000"/>
          </a:ln>
        </p:spPr>
      </p:pic>
      <p:sp>
        <p:nvSpPr>
          <p:cNvPr id="223" name="BECCA COOK…"/>
          <p:cNvSpPr txBox="1"/>
          <p:nvPr/>
        </p:nvSpPr>
        <p:spPr>
          <a:xfrm>
            <a:off x="2325768" y="395923"/>
            <a:ext cx="5117527"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BECCA COOK</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Corsicana High School, TX</a:t>
            </a:r>
          </a:p>
        </p:txBody>
      </p:sp>
      <p:sp>
        <p:nvSpPr>
          <p:cNvPr id="4" name="Rectangle 3">
            <a:extLst>
              <a:ext uri="{FF2B5EF4-FFF2-40B4-BE49-F238E27FC236}">
                <a16:creationId xmlns="" xmlns:a16="http://schemas.microsoft.com/office/drawing/2014/main" id="{B0156F87-B778-0E4F-948C-E154EB4F6A5C}"/>
              </a:ext>
            </a:extLst>
          </p:cNvPr>
          <p:cNvSpPr/>
          <p:nvPr/>
        </p:nvSpPr>
        <p:spPr>
          <a:xfrm>
            <a:off x="368490" y="1596788"/>
            <a:ext cx="7342495" cy="49834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3C8FB6F-B934-0A4B-8C31-DAF4129F47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3rd_18_portrit_Midair.jpg" descr="3rd_18_portrit_Midai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4993" y="1756931"/>
            <a:ext cx="3654014" cy="4543055"/>
          </a:xfrm>
          <a:prstGeom prst="rect">
            <a:avLst/>
          </a:prstGeom>
          <a:ln w="12700">
            <a:miter lim="400000"/>
          </a:ln>
        </p:spPr>
      </p:pic>
      <p:sp>
        <p:nvSpPr>
          <p:cNvPr id="226" name="ANNA KATE…"/>
          <p:cNvSpPr txBox="1"/>
          <p:nvPr/>
        </p:nvSpPr>
        <p:spPr>
          <a:xfrm>
            <a:off x="2278469" y="363607"/>
            <a:ext cx="5129978"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ANNA KATE</a:t>
            </a:r>
            <a:r>
              <a:rPr lang="en-US" dirty="0">
                <a:latin typeface="Arial Black" panose="020B0A04020102020204" pitchFamily="34" charset="0"/>
                <a:cs typeface="Arial" panose="020B0604020202020204" pitchFamily="34" charset="0"/>
              </a:rPr>
              <a:t> JORDAN</a:t>
            </a:r>
            <a:endParaRPr dirty="0">
              <a:latin typeface="Arial Black" panose="020B0A04020102020204" pitchFamily="34" charset="0"/>
              <a:cs typeface="Arial" panose="020B0604020202020204" pitchFamily="34" charset="0"/>
            </a:endParaRP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Texas High School, TX</a:t>
            </a:r>
          </a:p>
        </p:txBody>
      </p:sp>
      <p:pic>
        <p:nvPicPr>
          <p:cNvPr id="5" name="Picture 4">
            <a:extLst>
              <a:ext uri="{FF2B5EF4-FFF2-40B4-BE49-F238E27FC236}">
                <a16:creationId xmlns="" xmlns:a16="http://schemas.microsoft.com/office/drawing/2014/main" id="{2F1E2A88-7462-834F-B4C5-E83A60FEFF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KyraDance_10.15.16_Emerson018.jpg" descr="KyraDance_10.15.16_Emerson0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4993" y="1848711"/>
            <a:ext cx="3654014" cy="4451275"/>
          </a:xfrm>
          <a:prstGeom prst="rect">
            <a:avLst/>
          </a:prstGeom>
          <a:ln w="12700">
            <a:miter lim="400000"/>
          </a:ln>
        </p:spPr>
      </p:pic>
      <p:sp>
        <p:nvSpPr>
          <p:cNvPr id="229" name="MADDY EMERSON…"/>
          <p:cNvSpPr txBox="1"/>
          <p:nvPr/>
        </p:nvSpPr>
        <p:spPr>
          <a:xfrm>
            <a:off x="2310133" y="382370"/>
            <a:ext cx="5105076"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MADDY EMERSON</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Pittsburg High School, KS</a:t>
            </a:r>
          </a:p>
        </p:txBody>
      </p:sp>
      <p:pic>
        <p:nvPicPr>
          <p:cNvPr id="6" name="Picture 5">
            <a:extLst>
              <a:ext uri="{FF2B5EF4-FFF2-40B4-BE49-F238E27FC236}">
                <a16:creationId xmlns="" xmlns:a16="http://schemas.microsoft.com/office/drawing/2014/main" id="{39302277-C185-D941-A08F-5BDA1E839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85AB56-A7E0-2548-872E-A7E6145795E6}"/>
              </a:ext>
            </a:extLst>
          </p:cNvPr>
          <p:cNvSpPr/>
          <p:nvPr/>
        </p:nvSpPr>
        <p:spPr>
          <a:xfrm>
            <a:off x="0" y="2999815"/>
            <a:ext cx="9144000" cy="2139101"/>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1" name="It’s March.…"/>
          <p:cNvSpPr txBox="1"/>
          <p:nvPr/>
        </p:nvSpPr>
        <p:spPr>
          <a:xfrm>
            <a:off x="212025" y="1545229"/>
            <a:ext cx="8719950" cy="13849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5000">
                <a:latin typeface="AYT Foundation Sans Black"/>
                <a:ea typeface="AYT Foundation Sans Black"/>
                <a:cs typeface="AYT Foundation Sans Black"/>
                <a:sym typeface="AYT Foundation Sans Black"/>
              </a:defRPr>
            </a:pPr>
            <a:r>
              <a:rPr sz="4400" dirty="0">
                <a:solidFill>
                  <a:schemeClr val="tx1"/>
                </a:solidFill>
                <a:latin typeface="Arial Black" panose="020B0A04020102020204" pitchFamily="34" charset="0"/>
                <a:cs typeface="Arial" panose="020B0604020202020204" pitchFamily="34" charset="0"/>
              </a:rPr>
              <a:t>It’s March.</a:t>
            </a:r>
            <a:r>
              <a:rPr sz="4000" dirty="0">
                <a:solidFill>
                  <a:schemeClr val="tx1"/>
                </a:solidFill>
                <a:latin typeface="Arial" panose="020B0604020202020204" pitchFamily="34" charset="0"/>
                <a:cs typeface="Arial" panose="020B0604020202020204" pitchFamily="34" charset="0"/>
              </a:rPr>
              <a:t> </a:t>
            </a:r>
          </a:p>
          <a:p>
            <a:pPr algn="ctr">
              <a:defRPr sz="4500">
                <a:latin typeface="AYT Foundation Sans Black"/>
                <a:ea typeface="AYT Foundation Sans Black"/>
                <a:cs typeface="AYT Foundation Sans Black"/>
                <a:sym typeface="AYT Foundation Sans Black"/>
              </a:defRPr>
            </a:pPr>
            <a:r>
              <a:rPr sz="4000" dirty="0">
                <a:solidFill>
                  <a:schemeClr val="tx1"/>
                </a:solidFill>
                <a:latin typeface="Arial Black" panose="020B0A04020102020204" pitchFamily="34" charset="0"/>
                <a:cs typeface="Arial" panose="020B0604020202020204" pitchFamily="34" charset="0"/>
              </a:rPr>
              <a:t>Final deadline time. </a:t>
            </a:r>
          </a:p>
        </p:txBody>
      </p:sp>
      <p:sp>
        <p:nvSpPr>
          <p:cNvPr id="2" name="TextBox 1">
            <a:extLst>
              <a:ext uri="{FF2B5EF4-FFF2-40B4-BE49-F238E27FC236}">
                <a16:creationId xmlns="" xmlns:a16="http://schemas.microsoft.com/office/drawing/2014/main" id="{A2A2887B-8863-FD47-8789-2D3BCF36E303}"/>
              </a:ext>
            </a:extLst>
          </p:cNvPr>
          <p:cNvSpPr txBox="1"/>
          <p:nvPr/>
        </p:nvSpPr>
        <p:spPr>
          <a:xfrm>
            <a:off x="5227093" y="382137"/>
            <a:ext cx="3916907" cy="677108"/>
          </a:xfrm>
          <a:prstGeom prst="rect">
            <a:avLst/>
          </a:prstGeom>
          <a:noFill/>
        </p:spPr>
        <p:txBody>
          <a:bodyPr wrap="square" rtlCol="0">
            <a:spAutoFit/>
          </a:bodyPr>
          <a:lstStyle/>
          <a:p>
            <a:r>
              <a:rPr lang="en-US" sz="3800" dirty="0">
                <a:solidFill>
                  <a:schemeClr val="bg1"/>
                </a:solidFill>
                <a:latin typeface="+mn-lt"/>
              </a:rPr>
              <a:t>Scenario</a:t>
            </a:r>
          </a:p>
        </p:txBody>
      </p:sp>
      <p:sp>
        <p:nvSpPr>
          <p:cNvPr id="3" name="TextBox 2">
            <a:extLst>
              <a:ext uri="{FF2B5EF4-FFF2-40B4-BE49-F238E27FC236}">
                <a16:creationId xmlns="" xmlns:a16="http://schemas.microsoft.com/office/drawing/2014/main" id="{567E942A-1A59-B848-B174-DE2D04302FF2}"/>
              </a:ext>
            </a:extLst>
          </p:cNvPr>
          <p:cNvSpPr txBox="1"/>
          <p:nvPr/>
        </p:nvSpPr>
        <p:spPr>
          <a:xfrm>
            <a:off x="471333" y="3138997"/>
            <a:ext cx="8201335" cy="2462213"/>
          </a:xfrm>
          <a:prstGeom prst="rect">
            <a:avLst/>
          </a:prstGeom>
          <a:noFill/>
        </p:spPr>
        <p:txBody>
          <a:bodyPr wrap="square" rtlCol="0">
            <a:spAutoFit/>
          </a:bodyPr>
          <a:lstStyle/>
          <a:p>
            <a:pPr algn="ctr"/>
            <a:r>
              <a:rPr lang="en-US" sz="2200" dirty="0">
                <a:solidFill>
                  <a:schemeClr val="tx1"/>
                </a:solidFill>
                <a:latin typeface="Arial" panose="020B0604020202020204" pitchFamily="34" charset="0"/>
                <a:cs typeface="Arial" panose="020B0604020202020204" pitchFamily="34" charset="0"/>
              </a:rPr>
              <a:t>The </a:t>
            </a:r>
            <a:r>
              <a:rPr lang="en-US" sz="2200" dirty="0">
                <a:solidFill>
                  <a:schemeClr val="tx1"/>
                </a:solidFill>
                <a:latin typeface="Arial" panose="020B0604020202020204" pitchFamily="34" charset="0"/>
                <a:ea typeface="AYT Foundation Sans Bold"/>
                <a:cs typeface="Arial" panose="020B0604020202020204" pitchFamily="34" charset="0"/>
                <a:sym typeface="AYT Foundation Sans Bold"/>
              </a:rPr>
              <a:t>HEAD COACH</a:t>
            </a:r>
            <a:r>
              <a:rPr lang="en-US" sz="2200" dirty="0">
                <a:solidFill>
                  <a:schemeClr val="tx1"/>
                </a:solidFill>
                <a:latin typeface="Arial" panose="020B0604020202020204" pitchFamily="34" charset="0"/>
                <a:cs typeface="Arial" panose="020B0604020202020204" pitchFamily="34" charset="0"/>
              </a:rPr>
              <a:t> announces his </a:t>
            </a:r>
            <a:r>
              <a:rPr lang="en-US" sz="2200" dirty="0">
                <a:solidFill>
                  <a:schemeClr val="tx1"/>
                </a:solidFill>
                <a:latin typeface="Arial" panose="020B0604020202020204" pitchFamily="34" charset="0"/>
                <a:ea typeface="AYT Foundation Sans Bold"/>
                <a:cs typeface="Arial" panose="020B0604020202020204" pitchFamily="34" charset="0"/>
                <a:sym typeface="AYT Foundation Sans Bold"/>
              </a:rPr>
              <a:t>RETIREMENT</a:t>
            </a:r>
            <a:r>
              <a:rPr lang="en-US" sz="2200" dirty="0">
                <a:solidFill>
                  <a:schemeClr val="tx1"/>
                </a:solidFill>
                <a:latin typeface="Arial" panose="020B0604020202020204" pitchFamily="34" charset="0"/>
                <a:cs typeface="Arial" panose="020B0604020202020204" pitchFamily="34" charset="0"/>
              </a:rPr>
              <a:t> after 44 years on the sidelines of a </a:t>
            </a:r>
            <a:r>
              <a:rPr lang="en-US" sz="2200" dirty="0">
                <a:solidFill>
                  <a:schemeClr val="tx1"/>
                </a:solidFill>
                <a:latin typeface="Arial" panose="020B0604020202020204" pitchFamily="34" charset="0"/>
                <a:ea typeface="AYT Foundation Sans Bold"/>
                <a:cs typeface="Arial" panose="020B0604020202020204" pitchFamily="34" charset="0"/>
                <a:sym typeface="AYT Foundation Sans Bold"/>
              </a:rPr>
              <a:t>POWERHOUSE </a:t>
            </a:r>
            <a:r>
              <a:rPr lang="en-US" sz="2200" dirty="0">
                <a:solidFill>
                  <a:schemeClr val="tx1"/>
                </a:solidFill>
                <a:latin typeface="Arial" panose="020B0604020202020204" pitchFamily="34" charset="0"/>
                <a:cs typeface="Arial" panose="020B0604020202020204" pitchFamily="34" charset="0"/>
              </a:rPr>
              <a:t>Texas football program.</a:t>
            </a:r>
          </a:p>
          <a:p>
            <a:pPr algn="ctr"/>
            <a:endParaRPr lang="en-US" sz="22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You want to include that </a:t>
            </a:r>
            <a:r>
              <a:rPr lang="en-US" sz="2400" dirty="0">
                <a:solidFill>
                  <a:schemeClr val="tx1"/>
                </a:solidFill>
                <a:latin typeface="Arial" panose="020B0604020202020204" pitchFamily="34" charset="0"/>
                <a:ea typeface="AYT Foundation Sans Bold"/>
                <a:cs typeface="Arial" panose="020B0604020202020204" pitchFamily="34" charset="0"/>
                <a:sym typeface="AYT Foundation Sans Bold"/>
              </a:rPr>
              <a:t>COVERAGE.</a:t>
            </a:r>
            <a:r>
              <a:rPr lang="en-US" sz="2400" dirty="0">
                <a:solidFill>
                  <a:schemeClr val="tx1"/>
                </a:solidFill>
                <a:latin typeface="Arial" panose="020B0604020202020204" pitchFamily="34" charset="0"/>
                <a:cs typeface="Arial" panose="020B0604020202020204" pitchFamily="34" charset="0"/>
              </a:rPr>
              <a:t> It’s important to the history and students of your school. </a:t>
            </a:r>
          </a:p>
          <a:p>
            <a:pPr algn="ctr"/>
            <a:endParaRPr lang="en-US" sz="2200" dirty="0">
              <a:solidFill>
                <a:schemeClr val="tx1"/>
              </a:solidFill>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 xmlns:a16="http://schemas.microsoft.com/office/drawing/2014/main" id="{E4CC5C42-74F4-194C-8961-CD3DA5212FD6}"/>
              </a:ext>
            </a:extLst>
          </p:cNvPr>
          <p:cNvSpPr/>
          <p:nvPr/>
        </p:nvSpPr>
        <p:spPr>
          <a:xfrm>
            <a:off x="286118" y="5278098"/>
            <a:ext cx="8386549" cy="1261884"/>
          </a:xfrm>
          <a:prstGeom prst="rect">
            <a:avLst/>
          </a:prstGeom>
        </p:spPr>
        <p:txBody>
          <a:bodyPr wrap="square">
            <a:spAutoFit/>
          </a:bodyPr>
          <a:lstStyle/>
          <a:p>
            <a:pPr algn="ctr">
              <a:defRPr sz="4500">
                <a:latin typeface="AYT Foundation Sans Light"/>
                <a:ea typeface="AYT Foundation Sans Light"/>
                <a:cs typeface="AYT Foundation Sans Light"/>
                <a:sym typeface="AYT Foundation Sans Light"/>
              </a:defRPr>
            </a:pPr>
            <a:r>
              <a:rPr lang="en-US" sz="3800" dirty="0">
                <a:solidFill>
                  <a:schemeClr val="tx1"/>
                </a:solidFill>
                <a:latin typeface="Arial" panose="020B0604020202020204" pitchFamily="34" charset="0"/>
                <a:cs typeface="Arial" panose="020B0604020202020204" pitchFamily="34" charset="0"/>
              </a:rPr>
              <a:t>It starts with an iconic </a:t>
            </a:r>
            <a:r>
              <a:rPr lang="en-US" sz="3800" dirty="0">
                <a:solidFill>
                  <a:schemeClr val="tx1"/>
                </a:solidFill>
                <a:latin typeface="Arial Black" panose="020B0A04020102020204" pitchFamily="34" charset="0"/>
                <a:ea typeface="AYT Foundation Sans Black"/>
                <a:cs typeface="Arial" panose="020B0604020202020204" pitchFamily="34" charset="0"/>
                <a:sym typeface="AYT Foundation Sans Black"/>
              </a:rPr>
              <a:t>ENVIRONMENTAL</a:t>
            </a:r>
            <a:r>
              <a:rPr lang="en-US" sz="3800" dirty="0">
                <a:solidFill>
                  <a:schemeClr val="tx1"/>
                </a:solidFill>
                <a:latin typeface="Arial" panose="020B0604020202020204" pitchFamily="34" charset="0"/>
                <a:cs typeface="Arial" panose="020B0604020202020204" pitchFamily="34" charset="0"/>
              </a:rPr>
              <a:t> </a:t>
            </a:r>
            <a:r>
              <a:rPr lang="en-US" sz="3800" dirty="0">
                <a:solidFill>
                  <a:schemeClr val="tx1"/>
                </a:solidFill>
                <a:latin typeface="Arial" panose="020B0604020202020204" pitchFamily="34" charset="0"/>
                <a:ea typeface="AYT Foundation Sans Bold"/>
                <a:cs typeface="Arial" panose="020B0604020202020204" pitchFamily="34" charset="0"/>
                <a:sym typeface="AYT Foundation Sans Bold"/>
              </a:rPr>
              <a:t>PORTRAIT.</a:t>
            </a:r>
          </a:p>
        </p:txBody>
      </p:sp>
      <p:pic>
        <p:nvPicPr>
          <p:cNvPr id="7" name="Picture 6">
            <a:extLst>
              <a:ext uri="{FF2B5EF4-FFF2-40B4-BE49-F238E27FC236}">
                <a16:creationId xmlns="" xmlns:a16="http://schemas.microsoft.com/office/drawing/2014/main" id="{81AC6A1F-0F5E-1641-904F-A583F1FA8E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CoachAllen20180327083.JPG" descr="CoachAllen2018032708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2829" y="1603153"/>
            <a:ext cx="3238342" cy="4852239"/>
          </a:xfrm>
          <a:prstGeom prst="rect">
            <a:avLst/>
          </a:prstGeom>
          <a:ln w="12700">
            <a:miter lim="400000"/>
          </a:ln>
        </p:spPr>
      </p:pic>
      <p:sp>
        <p:nvSpPr>
          <p:cNvPr id="236" name="CALLI MAROULIS…"/>
          <p:cNvSpPr txBox="1"/>
          <p:nvPr/>
        </p:nvSpPr>
        <p:spPr>
          <a:xfrm>
            <a:off x="2372998" y="402608"/>
            <a:ext cx="5092300"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CALLI MAROULIS</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Highland Park High School, TX</a:t>
            </a:r>
          </a:p>
        </p:txBody>
      </p:sp>
      <p:pic>
        <p:nvPicPr>
          <p:cNvPr id="6" name="Picture 5">
            <a:extLst>
              <a:ext uri="{FF2B5EF4-FFF2-40B4-BE49-F238E27FC236}">
                <a16:creationId xmlns="" xmlns:a16="http://schemas.microsoft.com/office/drawing/2014/main" id="{BA39F77D-E73A-E845-A7B6-F0E0BB8DAC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iginal2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90" y="1596788"/>
            <a:ext cx="7271034" cy="4912861"/>
          </a:xfrm>
          <a:prstGeom prst="rect">
            <a:avLst/>
          </a:prstGeom>
        </p:spPr>
      </p:pic>
      <p:sp>
        <p:nvSpPr>
          <p:cNvPr id="6" name="HIGHLAND PARK HIGH SCHOOL…">
            <a:extLst>
              <a:ext uri="{FF2B5EF4-FFF2-40B4-BE49-F238E27FC236}">
                <a16:creationId xmlns="" xmlns:a16="http://schemas.microsoft.com/office/drawing/2014/main" id="{395C19EF-960C-EB4F-B691-C1CBEF19C4BC}"/>
              </a:ext>
            </a:extLst>
          </p:cNvPr>
          <p:cNvSpPr txBox="1"/>
          <p:nvPr/>
        </p:nvSpPr>
        <p:spPr>
          <a:xfrm>
            <a:off x="2329876" y="409549"/>
            <a:ext cx="5105076"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HIGHLAND PARK HIGH SCHOOL</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Dallas, TX</a:t>
            </a:r>
          </a:p>
        </p:txBody>
      </p:sp>
      <p:pic>
        <p:nvPicPr>
          <p:cNvPr id="7" name="Picture 6">
            <a:extLst>
              <a:ext uri="{FF2B5EF4-FFF2-40B4-BE49-F238E27FC236}">
                <a16:creationId xmlns="" xmlns:a16="http://schemas.microsoft.com/office/drawing/2014/main" id="{16F832AC-87C1-7E40-A9A5-71FDE330CB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DE87541-2BE0-8A4A-BEC4-301EC64E8D82}"/>
              </a:ext>
            </a:extLst>
          </p:cNvPr>
          <p:cNvSpPr/>
          <p:nvPr/>
        </p:nvSpPr>
        <p:spPr>
          <a:xfrm>
            <a:off x="0" y="2803307"/>
            <a:ext cx="9144000" cy="2139101"/>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BEAUTIFUL, RIGHT?…"/>
          <p:cNvSpPr txBox="1"/>
          <p:nvPr/>
        </p:nvSpPr>
        <p:spPr>
          <a:xfrm>
            <a:off x="521366" y="1634125"/>
            <a:ext cx="8288421" cy="144655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5500">
                <a:latin typeface="AYT Foundation Sans Light"/>
                <a:ea typeface="AYT Foundation Sans Light"/>
                <a:cs typeface="AYT Foundation Sans Light"/>
                <a:sym typeface="AYT Foundation Sans Light"/>
              </a:defRPr>
            </a:pPr>
            <a:r>
              <a:rPr sz="4800" dirty="0">
                <a:solidFill>
                  <a:schemeClr val="tx1"/>
                </a:solidFill>
                <a:latin typeface="Arial" panose="020B0604020202020204" pitchFamily="34" charset="0"/>
                <a:ea typeface="AYT Foundation Sans Bold"/>
                <a:cs typeface="Arial" panose="020B0604020202020204" pitchFamily="34" charset="0"/>
                <a:sym typeface="AYT Foundation Sans Bold"/>
              </a:rPr>
              <a:t>BEAUTIFUL</a:t>
            </a:r>
            <a:r>
              <a:rPr sz="4800" dirty="0">
                <a:solidFill>
                  <a:schemeClr val="tx1"/>
                </a:solidFill>
                <a:latin typeface="Arial" panose="020B0604020202020204" pitchFamily="34" charset="0"/>
                <a:cs typeface="Arial" panose="020B0604020202020204" pitchFamily="34" charset="0"/>
              </a:rPr>
              <a:t>, </a:t>
            </a:r>
            <a:r>
              <a:rPr sz="4800" dirty="0">
                <a:solidFill>
                  <a:schemeClr val="tx1"/>
                </a:solidFill>
                <a:latin typeface="Arial Black" panose="020B0A04020102020204" pitchFamily="34" charset="0"/>
                <a:ea typeface="AYT Foundation Sans Black"/>
                <a:cs typeface="Arial" panose="020B0604020202020204" pitchFamily="34" charset="0"/>
                <a:sym typeface="AYT Foundation Sans Black"/>
              </a:rPr>
              <a:t>RIGHT?</a:t>
            </a:r>
          </a:p>
          <a:p>
            <a:pPr algn="ctr">
              <a:defRPr sz="4500">
                <a:latin typeface="AYT Foundation Sans Light"/>
                <a:ea typeface="AYT Foundation Sans Light"/>
                <a:cs typeface="AYT Foundation Sans Light"/>
                <a:sym typeface="AYT Foundation Sans Light"/>
              </a:defRPr>
            </a:pPr>
            <a:endParaRPr sz="40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18955524-0940-AF4F-BBAE-1F109D09726F}"/>
              </a:ext>
            </a:extLst>
          </p:cNvPr>
          <p:cNvSpPr txBox="1"/>
          <p:nvPr/>
        </p:nvSpPr>
        <p:spPr>
          <a:xfrm>
            <a:off x="771256" y="2898273"/>
            <a:ext cx="8038531" cy="1938992"/>
          </a:xfrm>
          <a:prstGeom prst="rect">
            <a:avLst/>
          </a:prstGeom>
          <a:noFill/>
        </p:spPr>
        <p:txBody>
          <a:bodyPr wrap="square" rtlCol="0">
            <a:spAutoFit/>
          </a:bodyPr>
          <a:lstStyle/>
          <a:p>
            <a:pPr algn="ctr">
              <a:defRPr sz="4500">
                <a:latin typeface="AYT Foundation Sans Light"/>
                <a:ea typeface="AYT Foundation Sans Light"/>
                <a:cs typeface="AYT Foundation Sans Light"/>
                <a:sym typeface="AYT Foundation Sans Light"/>
              </a:defRPr>
            </a:pPr>
            <a:r>
              <a:rPr lang="en-US" sz="4000" dirty="0">
                <a:solidFill>
                  <a:schemeClr val="tx1"/>
                </a:solidFill>
                <a:latin typeface="Arial" panose="020B0604020202020204" pitchFamily="34" charset="0"/>
                <a:cs typeface="Arial" panose="020B0604020202020204" pitchFamily="34" charset="0"/>
              </a:rPr>
              <a:t>There’s a </a:t>
            </a:r>
            <a:r>
              <a:rPr lang="en-US" sz="4000" dirty="0">
                <a:solidFill>
                  <a:schemeClr val="tx1"/>
                </a:solidFill>
                <a:latin typeface="Arial" panose="020B0604020202020204" pitchFamily="34" charset="0"/>
                <a:ea typeface="AYT Foundation Sans Bold"/>
                <a:cs typeface="Arial" panose="020B0604020202020204" pitchFamily="34" charset="0"/>
                <a:sym typeface="AYT Foundation Sans Bold"/>
              </a:rPr>
              <a:t>TWIST.</a:t>
            </a:r>
          </a:p>
          <a:p>
            <a:pPr algn="ctr">
              <a:defRPr sz="4500">
                <a:latin typeface="AYT Foundation Sans Light"/>
                <a:ea typeface="AYT Foundation Sans Light"/>
                <a:cs typeface="AYT Foundation Sans Light"/>
                <a:sym typeface="AYT Foundation Sans Light"/>
              </a:defRPr>
            </a:pPr>
            <a:r>
              <a:rPr lang="en-US" sz="4000" dirty="0">
                <a:solidFill>
                  <a:schemeClr val="tx1"/>
                </a:solidFill>
                <a:latin typeface="Arial" panose="020B0604020202020204" pitchFamily="34" charset="0"/>
                <a:cs typeface="Arial" panose="020B0604020202020204" pitchFamily="34" charset="0"/>
              </a:rPr>
              <a:t>In April, he </a:t>
            </a:r>
            <a:r>
              <a:rPr lang="en-US" sz="4000" dirty="0">
                <a:solidFill>
                  <a:schemeClr val="tx1"/>
                </a:solidFill>
                <a:latin typeface="Arial" panose="020B0604020202020204" pitchFamily="34" charset="0"/>
                <a:ea typeface="AYT Foundation Sans Bold"/>
                <a:cs typeface="Arial" panose="020B0604020202020204" pitchFamily="34" charset="0"/>
                <a:sym typeface="AYT Foundation Sans Bold"/>
              </a:rPr>
              <a:t>ANNOUNCES</a:t>
            </a:r>
            <a:r>
              <a:rPr lang="en-US" sz="4000" dirty="0">
                <a:solidFill>
                  <a:schemeClr val="tx1"/>
                </a:solidFill>
                <a:latin typeface="Arial" panose="020B0604020202020204" pitchFamily="34" charset="0"/>
                <a:cs typeface="Arial" panose="020B0604020202020204" pitchFamily="34" charset="0"/>
              </a:rPr>
              <a:t> his </a:t>
            </a:r>
            <a:r>
              <a:rPr lang="en-US" sz="4000" dirty="0">
                <a:solidFill>
                  <a:schemeClr val="tx1"/>
                </a:solidFill>
                <a:latin typeface="Arial" panose="020B0604020202020204" pitchFamily="34" charset="0"/>
                <a:ea typeface="AYT Foundation Sans Bold"/>
                <a:cs typeface="Arial" panose="020B0604020202020204" pitchFamily="34" charset="0"/>
                <a:sym typeface="AYT Foundation Sans Bold"/>
              </a:rPr>
              <a:t>RETURN</a:t>
            </a:r>
            <a:r>
              <a:rPr lang="en-US" sz="4000" dirty="0">
                <a:solidFill>
                  <a:schemeClr val="tx1"/>
                </a:solidFill>
                <a:latin typeface="Arial" panose="020B0604020202020204" pitchFamily="34" charset="0"/>
                <a:cs typeface="Arial" panose="020B0604020202020204" pitchFamily="34" charset="0"/>
              </a:rPr>
              <a:t>. No retirement.</a:t>
            </a:r>
          </a:p>
        </p:txBody>
      </p:sp>
      <p:sp>
        <p:nvSpPr>
          <p:cNvPr id="4" name="Rectangle 3">
            <a:extLst>
              <a:ext uri="{FF2B5EF4-FFF2-40B4-BE49-F238E27FC236}">
                <a16:creationId xmlns="" xmlns:a16="http://schemas.microsoft.com/office/drawing/2014/main" id="{9003EA0E-068B-DF42-A063-98F080F121C8}"/>
              </a:ext>
            </a:extLst>
          </p:cNvPr>
          <p:cNvSpPr/>
          <p:nvPr/>
        </p:nvSpPr>
        <p:spPr>
          <a:xfrm>
            <a:off x="345982" y="5264710"/>
            <a:ext cx="8639192" cy="1323439"/>
          </a:xfrm>
          <a:prstGeom prst="rect">
            <a:avLst/>
          </a:prstGeom>
        </p:spPr>
        <p:txBody>
          <a:bodyPr wrap="square">
            <a:spAutoFit/>
          </a:bodyPr>
          <a:lstStyle/>
          <a:p>
            <a:pPr algn="ctr">
              <a:defRPr sz="4500">
                <a:latin typeface="AYT Foundation Sans Light"/>
                <a:ea typeface="AYT Foundation Sans Light"/>
                <a:cs typeface="AYT Foundation Sans Light"/>
                <a:sym typeface="AYT Foundation Sans Light"/>
              </a:defRPr>
            </a:pPr>
            <a:r>
              <a:rPr lang="en-US" sz="4000" b="1" dirty="0">
                <a:solidFill>
                  <a:schemeClr val="tx1"/>
                </a:solidFill>
                <a:latin typeface="Arial" panose="020B0604020202020204" pitchFamily="34" charset="0"/>
                <a:cs typeface="Arial" panose="020B0604020202020204" pitchFamily="34" charset="0"/>
              </a:rPr>
              <a:t>Time to make </a:t>
            </a:r>
            <a:r>
              <a:rPr lang="en-US" sz="4000" b="1" dirty="0">
                <a:solidFill>
                  <a:schemeClr val="tx1"/>
                </a:solidFill>
                <a:latin typeface="Arial" panose="020B0604020202020204" pitchFamily="34" charset="0"/>
                <a:ea typeface="AYT Foundation Sans Bold"/>
                <a:cs typeface="Arial" panose="020B0604020202020204" pitchFamily="34" charset="0"/>
                <a:sym typeface="AYT Foundation Sans Bold"/>
              </a:rPr>
              <a:t>LEMONADE</a:t>
            </a:r>
            <a:endParaRPr lang="en-US" sz="4000" b="1" dirty="0">
              <a:solidFill>
                <a:schemeClr val="tx1"/>
              </a:solidFill>
              <a:latin typeface="Arial" panose="020B0604020202020204" pitchFamily="34" charset="0"/>
              <a:cs typeface="Arial" panose="020B0604020202020204" pitchFamily="34" charset="0"/>
            </a:endParaRPr>
          </a:p>
          <a:p>
            <a:pPr algn="ctr">
              <a:defRPr sz="4500">
                <a:latin typeface="AYT Foundation Sans Light"/>
                <a:ea typeface="AYT Foundation Sans Light"/>
                <a:cs typeface="AYT Foundation Sans Light"/>
                <a:sym typeface="AYT Foundation Sans Light"/>
              </a:defRPr>
            </a:pPr>
            <a:r>
              <a:rPr lang="en-US" sz="4000" b="1" dirty="0">
                <a:solidFill>
                  <a:schemeClr val="tx1"/>
                </a:solidFill>
                <a:latin typeface="Arial" panose="020B0604020202020204" pitchFamily="34" charset="0"/>
                <a:cs typeface="Arial" panose="020B0604020202020204" pitchFamily="34" charset="0"/>
              </a:rPr>
              <a:t>out of </a:t>
            </a:r>
            <a:r>
              <a:rPr lang="en-US" sz="4000" b="1" dirty="0">
                <a:solidFill>
                  <a:schemeClr val="tx1"/>
                </a:solidFill>
                <a:latin typeface="Arial" panose="020B0604020202020204" pitchFamily="34" charset="0"/>
                <a:ea typeface="AYT Foundation Sans Bold"/>
                <a:cs typeface="Arial" panose="020B0604020202020204" pitchFamily="34" charset="0"/>
                <a:sym typeface="AYT Foundation Sans Bold"/>
              </a:rPr>
              <a:t>LEMONS</a:t>
            </a:r>
            <a:r>
              <a:rPr lang="en-US" sz="4000" b="1" dirty="0">
                <a:solidFill>
                  <a:schemeClr val="tx1"/>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 xmlns:a16="http://schemas.microsoft.com/office/drawing/2014/main" id="{D52E216E-F25F-8241-997F-E6B8BBBB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HIGHLAND PARK HIGH SCHOOL…"/>
          <p:cNvSpPr txBox="1"/>
          <p:nvPr/>
        </p:nvSpPr>
        <p:spPr>
          <a:xfrm>
            <a:off x="2329876" y="409549"/>
            <a:ext cx="5105076"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HIGHLAND PARK HIGH SCHOOL</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Dallas, TX</a:t>
            </a:r>
          </a:p>
        </p:txBody>
      </p:sp>
      <p:pic>
        <p:nvPicPr>
          <p:cNvPr id="4" name="Picture 3" descr="594-595a_Fin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173" y="1596788"/>
            <a:ext cx="7376678" cy="4974493"/>
          </a:xfrm>
          <a:prstGeom prst="rect">
            <a:avLst/>
          </a:prstGeom>
        </p:spPr>
      </p:pic>
      <p:pic>
        <p:nvPicPr>
          <p:cNvPr id="6" name="Picture 5">
            <a:extLst>
              <a:ext uri="{FF2B5EF4-FFF2-40B4-BE49-F238E27FC236}">
                <a16:creationId xmlns="" xmlns:a16="http://schemas.microsoft.com/office/drawing/2014/main" id="{9A86C76B-DABD-DC47-B4D2-6D3F9280E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C53DBF42-3835-574F-9265-A14B548F2298}"/>
              </a:ext>
            </a:extLst>
          </p:cNvPr>
          <p:cNvSpPr/>
          <p:nvPr/>
        </p:nvSpPr>
        <p:spPr>
          <a:xfrm>
            <a:off x="444998" y="1786683"/>
            <a:ext cx="7156805" cy="457317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 name="TIPS FOR CAPTURING &amp; USING STORYTELLING IMAGES"/>
          <p:cNvSpPr txBox="1"/>
          <p:nvPr/>
        </p:nvSpPr>
        <p:spPr>
          <a:xfrm>
            <a:off x="-135442" y="169093"/>
            <a:ext cx="860634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700">
                <a:latin typeface="AYT Foundation Sans Bold"/>
                <a:ea typeface="AYT Foundation Sans Bold"/>
                <a:cs typeface="AYT Foundation Sans Bold"/>
                <a:sym typeface="AYT Foundation Sans Bold"/>
              </a:defRPr>
            </a:pPr>
            <a:r>
              <a:rPr sz="3200" dirty="0">
                <a:solidFill>
                  <a:schemeClr val="bg1"/>
                </a:solidFill>
                <a:latin typeface="Arial" panose="020B0604020202020204" pitchFamily="34" charset="0"/>
                <a:ea typeface="AYT Foundation Sans Light"/>
                <a:cs typeface="Arial" panose="020B0604020202020204" pitchFamily="34" charset="0"/>
                <a:sym typeface="AYT Foundation Sans Light"/>
              </a:rPr>
              <a:t>TIPS FOR</a:t>
            </a:r>
            <a:r>
              <a:rPr sz="3200" dirty="0">
                <a:solidFill>
                  <a:schemeClr val="bg1"/>
                </a:solidFill>
                <a:latin typeface="Arial" panose="020B0604020202020204" pitchFamily="34" charset="0"/>
                <a:cs typeface="Arial" panose="020B0604020202020204" pitchFamily="34" charset="0"/>
              </a:rPr>
              <a:t> CAPTURING </a:t>
            </a:r>
            <a:r>
              <a:rPr sz="3200" dirty="0">
                <a:solidFill>
                  <a:schemeClr val="bg1"/>
                </a:solidFill>
                <a:latin typeface="Arial" panose="020B0604020202020204" pitchFamily="34" charset="0"/>
                <a:ea typeface="AYT Foundation Sans Light"/>
                <a:cs typeface="Arial" panose="020B0604020202020204" pitchFamily="34" charset="0"/>
                <a:sym typeface="AYT Foundation Sans Light"/>
              </a:rPr>
              <a:t>&amp;</a:t>
            </a:r>
            <a:r>
              <a:rPr sz="3200" dirty="0">
                <a:solidFill>
                  <a:schemeClr val="bg1"/>
                </a:solidFill>
                <a:latin typeface="Arial" panose="020B0604020202020204" pitchFamily="34" charset="0"/>
                <a:cs typeface="Arial" panose="020B0604020202020204" pitchFamily="34" charset="0"/>
              </a:rPr>
              <a:t> </a:t>
            </a:r>
            <a:r>
              <a:rPr sz="3200" dirty="0">
                <a:solidFill>
                  <a:schemeClr val="bg1"/>
                </a:solidFill>
                <a:latin typeface="Arial" panose="020B0604020202020204" pitchFamily="34" charset="0"/>
                <a:ea typeface="AYT Foundation Sans Light"/>
                <a:cs typeface="Arial" panose="020B0604020202020204" pitchFamily="34" charset="0"/>
                <a:sym typeface="AYT Foundation Sans Light"/>
              </a:rPr>
              <a:t>USING</a:t>
            </a:r>
            <a:r>
              <a:rPr sz="3200" dirty="0">
                <a:solidFill>
                  <a:schemeClr val="bg1"/>
                </a:solidFill>
                <a:latin typeface="Arial" panose="020B0604020202020204" pitchFamily="34" charset="0"/>
                <a:cs typeface="Arial" panose="020B0604020202020204" pitchFamily="34" charset="0"/>
              </a:rPr>
              <a:t> STORYTELLING </a:t>
            </a:r>
            <a:r>
              <a:rPr sz="3200" dirty="0">
                <a:solidFill>
                  <a:schemeClr val="bg1"/>
                </a:solidFill>
                <a:latin typeface="Arial" panose="020B0604020202020204" pitchFamily="34" charset="0"/>
                <a:ea typeface="AYT Foundation Sans Light"/>
                <a:cs typeface="Arial" panose="020B0604020202020204" pitchFamily="34" charset="0"/>
                <a:sym typeface="AYT Foundation Sans Light"/>
              </a:rPr>
              <a:t>IMAGES</a:t>
            </a:r>
          </a:p>
        </p:txBody>
      </p:sp>
      <p:sp>
        <p:nvSpPr>
          <p:cNvPr id="247" name="SHOOT IMAGES BEFORE, DURING, AFTER A MAJOR EVENT.…"/>
          <p:cNvSpPr txBox="1"/>
          <p:nvPr/>
        </p:nvSpPr>
        <p:spPr>
          <a:xfrm>
            <a:off x="696992" y="1991355"/>
            <a:ext cx="6454435" cy="41282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120000"/>
              </a:lnSpc>
              <a:buSzPct val="100000"/>
              <a:defRPr sz="2200">
                <a:latin typeface="AYT Foundation Sans Light"/>
                <a:ea typeface="AYT Foundation Sans Light"/>
                <a:cs typeface="AYT Foundation Sans Light"/>
                <a:sym typeface="AYT Foundation Sans Light"/>
              </a:defRPr>
            </a:pPr>
            <a:r>
              <a:rPr sz="2000" dirty="0">
                <a:solidFill>
                  <a:schemeClr val="tx1"/>
                </a:solidFill>
                <a:latin typeface="Arial Black" panose="020B0A04020102020204" pitchFamily="34" charset="0"/>
                <a:ea typeface="AYT Foundation Sans Black"/>
                <a:cs typeface="Arial" panose="020B0604020202020204" pitchFamily="34" charset="0"/>
                <a:sym typeface="AYT Foundation Sans Black"/>
              </a:rPr>
              <a:t>SHOOT</a:t>
            </a:r>
            <a:r>
              <a:rPr sz="2000" dirty="0">
                <a:solidFill>
                  <a:schemeClr val="tx1"/>
                </a:solidFill>
                <a:latin typeface="Arial" panose="020B0604020202020204" pitchFamily="34" charset="0"/>
                <a:cs typeface="Arial" panose="020B0604020202020204" pitchFamily="34" charset="0"/>
              </a:rPr>
              <a:t> IMAGES BEFORE, DURING</a:t>
            </a:r>
            <a:r>
              <a:rPr lang="en-US" sz="2000" dirty="0">
                <a:solidFill>
                  <a:schemeClr val="tx1"/>
                </a:solidFill>
                <a:latin typeface="Arial" panose="020B0604020202020204" pitchFamily="34" charset="0"/>
                <a:cs typeface="Arial" panose="020B0604020202020204" pitchFamily="34" charset="0"/>
              </a:rPr>
              <a:t> &amp;</a:t>
            </a:r>
            <a:r>
              <a:rPr sz="2000" dirty="0">
                <a:solidFill>
                  <a:schemeClr val="tx1"/>
                </a:solidFill>
                <a:latin typeface="Arial" panose="020B0604020202020204" pitchFamily="34" charset="0"/>
                <a:cs typeface="Arial" panose="020B0604020202020204" pitchFamily="34" charset="0"/>
              </a:rPr>
              <a:t> AFTER A MAJOR EVENT.</a:t>
            </a:r>
            <a:endParaRPr lang="en-US"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endParaRPr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r>
              <a:rPr sz="2000" dirty="0">
                <a:solidFill>
                  <a:schemeClr val="tx1"/>
                </a:solidFill>
                <a:latin typeface="Arial Black" panose="020B0A04020102020204" pitchFamily="34" charset="0"/>
                <a:ea typeface="AYT Foundation Sans Black"/>
                <a:cs typeface="Arial" panose="020B0604020202020204" pitchFamily="34" charset="0"/>
                <a:sym typeface="AYT Foundation Sans Black"/>
              </a:rPr>
              <a:t>COME</a:t>
            </a:r>
            <a:r>
              <a:rPr sz="2000" dirty="0">
                <a:solidFill>
                  <a:schemeClr val="tx1"/>
                </a:solidFill>
                <a:latin typeface="Arial" panose="020B0604020202020204" pitchFamily="34" charset="0"/>
                <a:cs typeface="Arial" panose="020B0604020202020204" pitchFamily="34" charset="0"/>
              </a:rPr>
              <a:t> EARLY; STAY LATE.</a:t>
            </a:r>
            <a:endParaRPr lang="en-US"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endParaRPr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r>
              <a:rPr sz="2000" dirty="0">
                <a:solidFill>
                  <a:schemeClr val="tx1"/>
                </a:solidFill>
                <a:latin typeface="Arial Black" panose="020B0A04020102020204" pitchFamily="34" charset="0"/>
                <a:ea typeface="AYT Foundation Sans Black"/>
                <a:cs typeface="Arial" panose="020B0604020202020204" pitchFamily="34" charset="0"/>
                <a:sym typeface="AYT Foundation Sans Black"/>
              </a:rPr>
              <a:t>TAKE</a:t>
            </a:r>
            <a:r>
              <a:rPr sz="2000" dirty="0">
                <a:solidFill>
                  <a:schemeClr val="tx1"/>
                </a:solidFill>
                <a:latin typeface="Arial" panose="020B0604020202020204" pitchFamily="34" charset="0"/>
                <a:cs typeface="Arial" panose="020B0604020202020204" pitchFamily="34" charset="0"/>
              </a:rPr>
              <a:t> VIEWERS SOME PLACE THEY CAN’T GO.</a:t>
            </a:r>
            <a:endParaRPr lang="en-US"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endParaRPr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r>
              <a:rPr sz="2000" dirty="0">
                <a:solidFill>
                  <a:schemeClr val="tx1"/>
                </a:solidFill>
                <a:latin typeface="Arial Black" panose="020B0A04020102020204" pitchFamily="34" charset="0"/>
                <a:ea typeface="AYT Foundation Sans Black"/>
                <a:cs typeface="Arial" panose="020B0604020202020204" pitchFamily="34" charset="0"/>
                <a:sym typeface="AYT Foundation Sans Black"/>
              </a:rPr>
              <a:t>VISUAL VARIETY</a:t>
            </a:r>
            <a:r>
              <a:rPr sz="2000" dirty="0">
                <a:solidFill>
                  <a:schemeClr val="tx1"/>
                </a:solidFill>
                <a:latin typeface="Arial" panose="020B0604020202020204" pitchFamily="34" charset="0"/>
                <a:cs typeface="Arial" panose="020B0604020202020204" pitchFamily="34" charset="0"/>
              </a:rPr>
              <a:t> - WIDE SHOTS, MEDIUM SHOTS, CLOSE UP/DETAIL</a:t>
            </a:r>
            <a:endParaRPr lang="en-US"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endParaRPr sz="2000" dirty="0">
              <a:solidFill>
                <a:schemeClr val="tx1"/>
              </a:solidFill>
              <a:latin typeface="Arial" panose="020B0604020202020204" pitchFamily="34" charset="0"/>
              <a:cs typeface="Arial" panose="020B0604020202020204" pitchFamily="34" charset="0"/>
            </a:endParaRPr>
          </a:p>
          <a:p>
            <a:pPr>
              <a:lnSpc>
                <a:spcPct val="120000"/>
              </a:lnSpc>
              <a:buSzPct val="100000"/>
              <a:defRPr sz="2200">
                <a:latin typeface="AYT Foundation Sans Light"/>
                <a:ea typeface="AYT Foundation Sans Light"/>
                <a:cs typeface="AYT Foundation Sans Light"/>
                <a:sym typeface="AYT Foundation Sans Light"/>
              </a:defRPr>
            </a:pPr>
            <a:r>
              <a:rPr sz="2000" dirty="0">
                <a:solidFill>
                  <a:schemeClr val="tx1"/>
                </a:solidFill>
                <a:latin typeface="Arial Black" panose="020B0A04020102020204" pitchFamily="34" charset="0"/>
                <a:ea typeface="AYT Foundation Sans Black"/>
                <a:cs typeface="Arial" panose="020B0604020202020204" pitchFamily="34" charset="0"/>
                <a:sym typeface="AYT Foundation Sans Black"/>
              </a:rPr>
              <a:t>SHOOT</a:t>
            </a:r>
            <a:r>
              <a:rPr sz="2000" dirty="0">
                <a:solidFill>
                  <a:schemeClr val="tx1"/>
                </a:solidFill>
                <a:latin typeface="Arial" panose="020B0604020202020204" pitchFamily="34" charset="0"/>
                <a:cs typeface="Arial" panose="020B0604020202020204" pitchFamily="34" charset="0"/>
              </a:rPr>
              <a:t> VERTICAL &amp; HORIZONTAL IMAGES.</a:t>
            </a:r>
          </a:p>
        </p:txBody>
      </p:sp>
      <p:pic>
        <p:nvPicPr>
          <p:cNvPr id="4" name="Picture 3">
            <a:extLst>
              <a:ext uri="{FF2B5EF4-FFF2-40B4-BE49-F238E27FC236}">
                <a16:creationId xmlns="" xmlns:a16="http://schemas.microsoft.com/office/drawing/2014/main" id="{587C418F-BAE9-774B-AD7D-419388C312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856F5C0-7731-164B-805A-00FD4908636E}"/>
              </a:ext>
            </a:extLst>
          </p:cNvPr>
          <p:cNvSpPr/>
          <p:nvPr/>
        </p:nvSpPr>
        <p:spPr>
          <a:xfrm>
            <a:off x="444998" y="1786683"/>
            <a:ext cx="7156805" cy="457317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9" name="MAKE SURE EVERY IMAGE HAS A CENTER OF VISUAL INTEREST.…"/>
          <p:cNvSpPr txBox="1"/>
          <p:nvPr/>
        </p:nvSpPr>
        <p:spPr>
          <a:xfrm>
            <a:off x="798234" y="2197435"/>
            <a:ext cx="6571557" cy="375166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120000"/>
              </a:lnSpc>
              <a:buSzPct val="100000"/>
              <a:defRPr sz="2300">
                <a:latin typeface="AYT Foundation Sans Light"/>
                <a:ea typeface="AYT Foundation Sans Light"/>
                <a:cs typeface="AYT Foundation Sans Light"/>
                <a:sym typeface="AYT Foundation Sans Light"/>
              </a:defRPr>
            </a:pPr>
            <a:r>
              <a:rPr lang="en-US" sz="2000" dirty="0">
                <a:latin typeface="Arial Black" panose="020B0A04020102020204" pitchFamily="34" charset="0"/>
                <a:ea typeface="AYT Foundation Sans Black"/>
                <a:cs typeface="Arial" panose="020B0604020202020204" pitchFamily="34" charset="0"/>
                <a:sym typeface="AYT Foundation Sans Black"/>
              </a:rPr>
              <a:t>ENSURE </a:t>
            </a:r>
            <a:r>
              <a:rPr sz="2000" dirty="0">
                <a:latin typeface="Arial" panose="020B0604020202020204" pitchFamily="34" charset="0"/>
                <a:cs typeface="Arial" panose="020B0604020202020204" pitchFamily="34" charset="0"/>
              </a:rPr>
              <a:t>EVERY IMAGE HAS A CENTER OF VISUAL INTEREST.</a:t>
            </a:r>
          </a:p>
          <a:p>
            <a:pPr>
              <a:lnSpc>
                <a:spcPct val="120000"/>
              </a:lnSpc>
              <a:buSzPct val="100000"/>
              <a:defRPr sz="23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USE</a:t>
            </a:r>
            <a:r>
              <a:rPr sz="2000" dirty="0">
                <a:latin typeface="Arial" panose="020B0604020202020204" pitchFamily="34" charset="0"/>
                <a:cs typeface="Arial" panose="020B0604020202020204" pitchFamily="34" charset="0"/>
              </a:rPr>
              <a:t> YOUR ZOOM LEGS.</a:t>
            </a:r>
          </a:p>
          <a:p>
            <a:pPr>
              <a:lnSpc>
                <a:spcPct val="120000"/>
              </a:lnSpc>
              <a:buSzPct val="100000"/>
              <a:defRPr sz="23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TAKE</a:t>
            </a:r>
            <a:r>
              <a:rPr sz="2000" dirty="0">
                <a:latin typeface="Arial" panose="020B0604020202020204" pitchFamily="34" charset="0"/>
                <a:cs typeface="Arial" panose="020B0604020202020204" pitchFamily="34" charset="0"/>
              </a:rPr>
              <a:t> SINGLE SUBJECT, SMALL GROUP</a:t>
            </a:r>
            <a:r>
              <a:rPr lang="en-US" sz="2000" dirty="0">
                <a:latin typeface="Arial" panose="020B0604020202020204" pitchFamily="34" charset="0"/>
                <a:cs typeface="Arial" panose="020B0604020202020204" pitchFamily="34" charset="0"/>
              </a:rPr>
              <a:t> &amp; </a:t>
            </a:r>
            <a:r>
              <a:rPr sz="2000" dirty="0">
                <a:latin typeface="Arial" panose="020B0604020202020204" pitchFamily="34" charset="0"/>
                <a:cs typeface="Arial" panose="020B0604020202020204" pitchFamily="34" charset="0"/>
              </a:rPr>
              <a:t>CROWD IMAGES.</a:t>
            </a:r>
          </a:p>
          <a:p>
            <a:pPr>
              <a:lnSpc>
                <a:spcPct val="120000"/>
              </a:lnSpc>
              <a:buSzPct val="100000"/>
              <a:defRPr sz="23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DON’T</a:t>
            </a:r>
            <a:r>
              <a:rPr sz="2000" dirty="0">
                <a:latin typeface="Arial" panose="020B0604020202020204" pitchFamily="34" charset="0"/>
                <a:cs typeface="Arial" panose="020B0604020202020204" pitchFamily="34" charset="0"/>
              </a:rPr>
              <a:t> SHOOT AN EVENT THE SAME WAY EACH YEAR</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sym typeface="AYT Foundation Sans Light"/>
            </a:endParaRPr>
          </a:p>
          <a:p>
            <a:pPr>
              <a:lnSpc>
                <a:spcPct val="120000"/>
              </a:lnSpc>
              <a:buSzPct val="100000"/>
              <a:defRPr sz="23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MAKE</a:t>
            </a:r>
            <a:r>
              <a:rPr sz="2000" dirty="0">
                <a:latin typeface="Arial" panose="020B0604020202020204" pitchFamily="34" charset="0"/>
                <a:cs typeface="Arial" panose="020B0604020202020204" pitchFamily="34" charset="0"/>
              </a:rPr>
              <a:t> SURE EVERY SPREAD HAS A PHOTO GOOD ENOUGH TO ENTICE YOUR READERS TO TURN THE PAGE TO SEE MORE.</a:t>
            </a:r>
          </a:p>
        </p:txBody>
      </p:sp>
      <p:sp>
        <p:nvSpPr>
          <p:cNvPr id="3" name="TIPS FOR CAPTURING &amp; USING STORYTELLING IMAGES"/>
          <p:cNvSpPr txBox="1"/>
          <p:nvPr/>
        </p:nvSpPr>
        <p:spPr>
          <a:xfrm>
            <a:off x="235033" y="375043"/>
            <a:ext cx="7390885" cy="8156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4700">
                <a:latin typeface="AYT Foundation Sans Bold"/>
                <a:ea typeface="AYT Foundation Sans Bold"/>
                <a:cs typeface="AYT Foundation Sans Bold"/>
                <a:sym typeface="AYT Foundation Sans Bold"/>
              </a:defRPr>
            </a:pPr>
            <a:r>
              <a:rPr lang="en-US" dirty="0">
                <a:solidFill>
                  <a:schemeClr val="bg1"/>
                </a:solidFill>
                <a:latin typeface="Arial" panose="020B0604020202020204" pitchFamily="34" charset="0"/>
                <a:cs typeface="Arial" panose="020B0604020202020204" pitchFamily="34" charset="0"/>
              </a:rPr>
              <a:t>MORE</a:t>
            </a:r>
            <a:r>
              <a:rPr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ea typeface="AYT Foundation Sans Light"/>
                <a:cs typeface="Arial" panose="020B0604020202020204" pitchFamily="34" charset="0"/>
                <a:sym typeface="AYT Foundation Sans Light"/>
              </a:rPr>
              <a:t>TIPS</a:t>
            </a:r>
            <a:r>
              <a:rPr lang="mr-IN" dirty="0">
                <a:solidFill>
                  <a:schemeClr val="bg1"/>
                </a:solidFill>
                <a:latin typeface="Arial" panose="020B0604020202020204" pitchFamily="34" charset="0"/>
                <a:ea typeface="AYT Foundation Sans Light"/>
                <a:cs typeface="AYT Foundation Sans Light"/>
                <a:sym typeface="AYT Foundation Sans Light"/>
              </a:rPr>
              <a:t>…</a:t>
            </a:r>
            <a:endParaRPr dirty="0">
              <a:solidFill>
                <a:schemeClr val="bg1"/>
              </a:solidFill>
              <a:latin typeface="Arial" panose="020B0604020202020204" pitchFamily="34" charset="0"/>
              <a:ea typeface="AYT Foundation Sans Light"/>
              <a:cs typeface="Arial" panose="020B0604020202020204" pitchFamily="34" charset="0"/>
              <a:sym typeface="AYT Foundation Sans Light"/>
            </a:endParaRPr>
          </a:p>
        </p:txBody>
      </p:sp>
      <p:pic>
        <p:nvPicPr>
          <p:cNvPr id="4" name="Picture 3">
            <a:extLst>
              <a:ext uri="{FF2B5EF4-FFF2-40B4-BE49-F238E27FC236}">
                <a16:creationId xmlns="" xmlns:a16="http://schemas.microsoft.com/office/drawing/2014/main" id="{60929483-A189-E048-8EED-B64A828CCB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1st_18_academics_upintheair.jpg" descr="1st_18_academics_upintheai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747" y="1551840"/>
            <a:ext cx="7075296" cy="5025231"/>
          </a:xfrm>
          <a:prstGeom prst="rect">
            <a:avLst/>
          </a:prstGeom>
          <a:ln w="12700">
            <a:miter lim="400000"/>
          </a:ln>
        </p:spPr>
      </p:pic>
      <p:sp>
        <p:nvSpPr>
          <p:cNvPr id="131" name="JOSIE PRINGLE - BRYANT HIGH SCHOOL…"/>
          <p:cNvSpPr txBox="1"/>
          <p:nvPr/>
        </p:nvSpPr>
        <p:spPr>
          <a:xfrm>
            <a:off x="1605022" y="416683"/>
            <a:ext cx="5933955" cy="6617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19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JOSIE PRINGLE - BRYANT HIGH SCHOOL</a:t>
            </a:r>
          </a:p>
          <a:p>
            <a:pPr algn="r">
              <a:defRPr>
                <a:solidFill>
                  <a:srgbClr val="FFFFFF"/>
                </a:solidFill>
              </a:defRPr>
            </a:pPr>
            <a:r>
              <a:rPr dirty="0">
                <a:latin typeface="Arial" panose="020B0604020202020204" pitchFamily="34" charset="0"/>
              </a:rPr>
              <a:t>BRYANT, AR</a:t>
            </a:r>
          </a:p>
        </p:txBody>
      </p:sp>
      <p:pic>
        <p:nvPicPr>
          <p:cNvPr id="4" name="Academics_Opener_Spread.jpg" descr="Academics_Opener_Spread.jpg">
            <a:extLst>
              <a:ext uri="{FF2B5EF4-FFF2-40B4-BE49-F238E27FC236}">
                <a16:creationId xmlns="" xmlns:a16="http://schemas.microsoft.com/office/drawing/2014/main" id="{32D6249A-9C16-934B-A9B9-C179E77A8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747" y="1551840"/>
            <a:ext cx="7085101" cy="5025230"/>
          </a:xfrm>
          <a:prstGeom prst="rect">
            <a:avLst/>
          </a:prstGeom>
          <a:ln w="12700">
            <a:miter lim="400000"/>
          </a:ln>
        </p:spPr>
      </p:pic>
      <p:pic>
        <p:nvPicPr>
          <p:cNvPr id="5" name="Picture 4">
            <a:extLst>
              <a:ext uri="{FF2B5EF4-FFF2-40B4-BE49-F238E27FC236}">
                <a16:creationId xmlns="" xmlns:a16="http://schemas.microsoft.com/office/drawing/2014/main" id="{90AE47C0-D82E-564D-ADFF-9E26597D6F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extLst>
      <p:ext uri="{BB962C8B-B14F-4D97-AF65-F5344CB8AC3E}">
        <p14:creationId xmlns:p14="http://schemas.microsoft.com/office/powerpoint/2010/main" val="1791259582"/>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HIGHLAND PARK HIGH SCHOOL…"/>
          <p:cNvSpPr txBox="1"/>
          <p:nvPr/>
        </p:nvSpPr>
        <p:spPr>
          <a:xfrm>
            <a:off x="2313836" y="401583"/>
            <a:ext cx="5092623"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HIGHLAND PARK HIGH SCHOOL</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Dallas, TX</a:t>
            </a:r>
          </a:p>
        </p:txBody>
      </p:sp>
      <p:pic>
        <p:nvPicPr>
          <p:cNvPr id="5" name="Picture 4" descr="039111-18_012_9-C-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139" y="1610436"/>
            <a:ext cx="7342494" cy="4983435"/>
          </a:xfrm>
          <a:prstGeom prst="rect">
            <a:avLst/>
          </a:prstGeom>
        </p:spPr>
      </p:pic>
      <p:pic>
        <p:nvPicPr>
          <p:cNvPr id="6" name="Picture 5">
            <a:extLst>
              <a:ext uri="{FF2B5EF4-FFF2-40B4-BE49-F238E27FC236}">
                <a16:creationId xmlns="" xmlns:a16="http://schemas.microsoft.com/office/drawing/2014/main" id="{18C173A2-5C1C-374B-A09B-C7B965CA2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HIGHLAND PARK HIGH SCHOOL…"/>
          <p:cNvSpPr txBox="1"/>
          <p:nvPr/>
        </p:nvSpPr>
        <p:spPr>
          <a:xfrm>
            <a:off x="2417586" y="344252"/>
            <a:ext cx="5080172"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HIGHLAND PARK HIGH SCHOOL</a:t>
            </a:r>
          </a:p>
          <a:p>
            <a:pPr algn="r">
              <a:defRPr>
                <a:solidFill>
                  <a:srgbClr val="FFFFFF"/>
                </a:solidFill>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Dallas, TX</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89" y="1538666"/>
            <a:ext cx="7342495" cy="4983435"/>
          </a:xfrm>
          <a:prstGeom prst="rect">
            <a:avLst/>
          </a:prstGeom>
        </p:spPr>
      </p:pic>
      <p:pic>
        <p:nvPicPr>
          <p:cNvPr id="5" name="Picture 4">
            <a:extLst>
              <a:ext uri="{FF2B5EF4-FFF2-40B4-BE49-F238E27FC236}">
                <a16:creationId xmlns="" xmlns:a16="http://schemas.microsoft.com/office/drawing/2014/main" id="{297F6E98-39E9-1A4C-9A27-4A84F6C763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OUND ROCK HIGH SCHOOL…"/>
          <p:cNvSpPr txBox="1"/>
          <p:nvPr/>
        </p:nvSpPr>
        <p:spPr>
          <a:xfrm>
            <a:off x="2361673" y="365824"/>
            <a:ext cx="5105076"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ROUND ROCK HIGH SCHOOL</a:t>
            </a: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Round Rock, TX</a:t>
            </a:r>
          </a:p>
        </p:txBody>
      </p:sp>
      <p:pic>
        <p:nvPicPr>
          <p:cNvPr id="4" name="Picture 3" descr="039700-18_094_9-C-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394" y="1508741"/>
            <a:ext cx="7345591" cy="4983435"/>
          </a:xfrm>
          <a:prstGeom prst="rect">
            <a:avLst/>
          </a:prstGeom>
        </p:spPr>
      </p:pic>
      <p:pic>
        <p:nvPicPr>
          <p:cNvPr id="6" name="Picture 5">
            <a:extLst>
              <a:ext uri="{FF2B5EF4-FFF2-40B4-BE49-F238E27FC236}">
                <a16:creationId xmlns="" xmlns:a16="http://schemas.microsoft.com/office/drawing/2014/main" id="{BD761DDC-0B1C-1948-94BD-976971AB5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039700-18_124_9-C-D.jpg" descr="039700-18_124_9-C-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137" y="1610435"/>
            <a:ext cx="7342495" cy="4983435"/>
          </a:xfrm>
          <a:prstGeom prst="rect">
            <a:avLst/>
          </a:prstGeom>
          <a:ln w="12700">
            <a:miter lim="400000"/>
          </a:ln>
        </p:spPr>
      </p:pic>
      <p:sp>
        <p:nvSpPr>
          <p:cNvPr id="4" name="ROUND ROCK HIGH SCHOOL…"/>
          <p:cNvSpPr txBox="1"/>
          <p:nvPr/>
        </p:nvSpPr>
        <p:spPr>
          <a:xfrm>
            <a:off x="2325500" y="393120"/>
            <a:ext cx="5105076"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FFFFFF"/>
                </a:solidFill>
                <a:latin typeface="AYT Foundation Sans Black"/>
                <a:ea typeface="AYT Foundation Sans Black"/>
                <a:cs typeface="AYT Foundation Sans Black"/>
                <a:sym typeface="AYT Foundation Sans Black"/>
              </a:defRPr>
            </a:pPr>
            <a:r>
              <a:rPr sz="2000" dirty="0">
                <a:latin typeface="Arial Black" panose="020B0A04020102020204" pitchFamily="34" charset="0"/>
                <a:cs typeface="Arial" panose="020B0604020202020204" pitchFamily="34" charset="0"/>
              </a:rPr>
              <a:t>ROUND ROCK HIGH SCHOOL</a:t>
            </a:r>
          </a:p>
          <a:p>
            <a:pPr algn="r">
              <a:defRPr>
                <a:solidFill>
                  <a:srgbClr val="FFFFFF"/>
                </a:solidFill>
                <a:latin typeface="AYT Foundation Sans Light"/>
                <a:ea typeface="AYT Foundation Sans Light"/>
                <a:cs typeface="AYT Foundation Sans Light"/>
                <a:sym typeface="AYT Foundation Sans Light"/>
              </a:defRPr>
            </a:pPr>
            <a:r>
              <a:rPr sz="2000" dirty="0">
                <a:latin typeface="Arial" panose="020B0604020202020204" pitchFamily="34" charset="0"/>
                <a:cs typeface="Arial" panose="020B0604020202020204" pitchFamily="34" charset="0"/>
              </a:rPr>
              <a:t>Round Rock, TX</a:t>
            </a:r>
          </a:p>
        </p:txBody>
      </p:sp>
      <p:pic>
        <p:nvPicPr>
          <p:cNvPr id="6" name="Picture 5">
            <a:extLst>
              <a:ext uri="{FF2B5EF4-FFF2-40B4-BE49-F238E27FC236}">
                <a16:creationId xmlns="" xmlns:a16="http://schemas.microsoft.com/office/drawing/2014/main" id="{3DBF4742-DBE9-5746-B343-F8407753D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D102156-4B82-974C-B140-D316854CB0FE}"/>
              </a:ext>
            </a:extLst>
          </p:cNvPr>
          <p:cNvSpPr/>
          <p:nvPr/>
        </p:nvSpPr>
        <p:spPr>
          <a:xfrm>
            <a:off x="0" y="3581230"/>
            <a:ext cx="9144000" cy="1018066"/>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3" name="CAPTON WRITING…"/>
          <p:cNvSpPr txBox="1"/>
          <p:nvPr/>
        </p:nvSpPr>
        <p:spPr>
          <a:xfrm>
            <a:off x="200254" y="1717993"/>
            <a:ext cx="8769410" cy="153888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6600">
                <a:latin typeface="AYT Foundation Sans Black"/>
                <a:ea typeface="AYT Foundation Sans Black"/>
                <a:cs typeface="AYT Foundation Sans Black"/>
                <a:sym typeface="AYT Foundation Sans Black"/>
              </a:defRPr>
            </a:pPr>
            <a:r>
              <a:rPr dirty="0">
                <a:solidFill>
                  <a:schemeClr val="tx1"/>
                </a:solidFill>
                <a:latin typeface="Arial Black" panose="020B0A04020102020204" pitchFamily="34" charset="0"/>
                <a:cs typeface="Arial" panose="020B0604020202020204" pitchFamily="34" charset="0"/>
              </a:rPr>
              <a:t>CAPT</a:t>
            </a:r>
            <a:r>
              <a:rPr lang="en-US" dirty="0">
                <a:solidFill>
                  <a:schemeClr val="tx1"/>
                </a:solidFill>
                <a:latin typeface="Arial Black" panose="020B0A04020102020204" pitchFamily="34" charset="0"/>
                <a:cs typeface="Arial" panose="020B0604020202020204" pitchFamily="34" charset="0"/>
              </a:rPr>
              <a:t>I</a:t>
            </a:r>
            <a:r>
              <a:rPr dirty="0">
                <a:solidFill>
                  <a:schemeClr val="tx1"/>
                </a:solidFill>
                <a:latin typeface="Arial Black" panose="020B0A04020102020204" pitchFamily="34" charset="0"/>
                <a:cs typeface="Arial" panose="020B0604020202020204" pitchFamily="34" charset="0"/>
              </a:rPr>
              <a:t>ON WRITING</a:t>
            </a:r>
          </a:p>
          <a:p>
            <a:pPr algn="ctr">
              <a:defRPr sz="2800">
                <a:latin typeface="AYT Foundation Sans Light"/>
                <a:ea typeface="AYT Foundation Sans Light"/>
                <a:cs typeface="AYT Foundation Sans Light"/>
                <a:sym typeface="AYT Foundation Sans Light"/>
              </a:defRPr>
            </a:pPr>
            <a:r>
              <a:rPr dirty="0">
                <a:solidFill>
                  <a:schemeClr val="tx1"/>
                </a:solidFill>
                <a:latin typeface="Arial" panose="020B0604020202020204" pitchFamily="34" charset="0"/>
                <a:cs typeface="Arial" panose="020B0604020202020204" pitchFamily="34" charset="0"/>
              </a:rPr>
              <a:t>EASY AS 1 - 2 - 3 - 4</a:t>
            </a:r>
          </a:p>
        </p:txBody>
      </p:sp>
      <p:pic>
        <p:nvPicPr>
          <p:cNvPr id="3" name="Picture 2">
            <a:extLst>
              <a:ext uri="{FF2B5EF4-FFF2-40B4-BE49-F238E27FC236}">
                <a16:creationId xmlns="" xmlns:a16="http://schemas.microsoft.com/office/drawing/2014/main" id="{D6B220AB-65D2-5443-9253-53D80AECB6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
        <p:nvSpPr>
          <p:cNvPr id="2" name="Rectangle 1">
            <a:extLst>
              <a:ext uri="{FF2B5EF4-FFF2-40B4-BE49-F238E27FC236}">
                <a16:creationId xmlns="" xmlns:a16="http://schemas.microsoft.com/office/drawing/2014/main" id="{434EABA2-1B80-6D45-AC93-899DFCACAE86}"/>
              </a:ext>
            </a:extLst>
          </p:cNvPr>
          <p:cNvSpPr/>
          <p:nvPr/>
        </p:nvSpPr>
        <p:spPr>
          <a:xfrm>
            <a:off x="1139588" y="3801180"/>
            <a:ext cx="7090012" cy="954107"/>
          </a:xfrm>
          <a:prstGeom prst="rect">
            <a:avLst/>
          </a:prstGeom>
        </p:spPr>
        <p:txBody>
          <a:bodyPr wrap="square">
            <a:spAutoFit/>
          </a:bodyPr>
          <a:lstStyle/>
          <a:p>
            <a:pPr algn="ctr">
              <a:defRPr sz="2800">
                <a:latin typeface="AYT Foundation Sans Light"/>
                <a:ea typeface="AYT Foundation Sans Light"/>
                <a:cs typeface="AYT Foundation Sans Light"/>
                <a:sym typeface="AYT Foundation Sans Light"/>
              </a:defRPr>
            </a:pPr>
            <a:r>
              <a:rPr lang="en-US" dirty="0">
                <a:solidFill>
                  <a:schemeClr val="tx1"/>
                </a:solidFill>
                <a:latin typeface="Arial" panose="020B0604020202020204" pitchFamily="34" charset="0"/>
                <a:cs typeface="Arial" panose="020B0604020202020204" pitchFamily="34" charset="0"/>
              </a:rPr>
              <a:t>You need a </a:t>
            </a:r>
            <a:r>
              <a:rPr lang="en-US" dirty="0">
                <a:solidFill>
                  <a:schemeClr val="tx1"/>
                </a:solidFill>
                <a:latin typeface="Arial Black" panose="020B0A04020102020204" pitchFamily="34" charset="0"/>
                <a:ea typeface="AYT Foundation Sans Black"/>
                <a:cs typeface="Arial" panose="020B0604020202020204" pitchFamily="34" charset="0"/>
                <a:sym typeface="AYT Foundation Sans Black"/>
              </a:rPr>
              <a:t>STORYTELLING</a:t>
            </a:r>
            <a:r>
              <a:rPr lang="en-US" dirty="0">
                <a:solidFill>
                  <a:schemeClr val="tx1"/>
                </a:solidFill>
                <a:latin typeface="Arial" panose="020B0604020202020204" pitchFamily="34" charset="0"/>
                <a:cs typeface="Arial" panose="020B0604020202020204" pitchFamily="34" charset="0"/>
              </a:rPr>
              <a:t> photo.</a:t>
            </a:r>
          </a:p>
          <a:p>
            <a:pPr algn="ctr">
              <a:defRPr sz="2800">
                <a:latin typeface="AYT Foundation Sans Light"/>
                <a:ea typeface="AYT Foundation Sans Light"/>
                <a:cs typeface="AYT Foundation Sans Light"/>
                <a:sym typeface="AYT Foundation Sans Light"/>
              </a:defRPr>
            </a:pPr>
            <a:endParaRPr lang="en-US"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0C35C191-8643-E840-9C03-D000B5F05AE9}"/>
              </a:ext>
            </a:extLst>
          </p:cNvPr>
          <p:cNvSpPr/>
          <p:nvPr/>
        </p:nvSpPr>
        <p:spPr>
          <a:xfrm>
            <a:off x="1528548" y="5103938"/>
            <a:ext cx="6578222" cy="1015663"/>
          </a:xfrm>
          <a:prstGeom prst="rect">
            <a:avLst/>
          </a:prstGeom>
        </p:spPr>
        <p:txBody>
          <a:bodyPr wrap="square">
            <a:spAutoFit/>
          </a:bodyPr>
          <a:lstStyle/>
          <a:p>
            <a:pPr>
              <a:defRPr sz="2800">
                <a:latin typeface="AYT Foundation Sans Light"/>
                <a:ea typeface="AYT Foundation Sans Light"/>
                <a:cs typeface="AYT Foundation Sans Light"/>
                <a:sym typeface="AYT Foundation Sans Light"/>
              </a:defRPr>
            </a:pPr>
            <a:r>
              <a:rPr lang="en-US" sz="2000" dirty="0">
                <a:solidFill>
                  <a:schemeClr val="tx1"/>
                </a:solidFill>
                <a:latin typeface="Arial" panose="020B0604020202020204" pitchFamily="34" charset="0"/>
                <a:cs typeface="Arial" panose="020B0604020202020204" pitchFamily="34" charset="0"/>
              </a:rPr>
              <a:t>PHOTOGRAPHERS MUST DO THEIR PART; IT’S HARD TO WRITE A GREAT CAPTION FOR A PHOTO OF A STUDENT PROPPED UP AGAINST A WALL.</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1"/>
          <p:cNvSpPr txBox="1"/>
          <p:nvPr/>
        </p:nvSpPr>
        <p:spPr>
          <a:xfrm>
            <a:off x="350969" y="1432714"/>
            <a:ext cx="733532"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r>
              <a:rPr dirty="0">
                <a:latin typeface="Arial Black" panose="020B0A04020102020204" pitchFamily="34" charset="0"/>
                <a:cs typeface="Arial" panose="020B0604020202020204" pitchFamily="34" charset="0"/>
              </a:rPr>
              <a:t>1</a:t>
            </a:r>
          </a:p>
        </p:txBody>
      </p:sp>
      <p:sp>
        <p:nvSpPr>
          <p:cNvPr id="266" name="BEGIN with a tie-in to the photo (can be a mini headline, unique beginning to the caption, connects reader to photo verbally &amp; visually.…"/>
          <p:cNvSpPr txBox="1"/>
          <p:nvPr/>
        </p:nvSpPr>
        <p:spPr>
          <a:xfrm>
            <a:off x="350969" y="2618095"/>
            <a:ext cx="4124611" cy="31547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AYT Foundation Sans Light"/>
                <a:ea typeface="AYT Foundation Sans Light"/>
                <a:cs typeface="AYT Foundation Sans Light"/>
                <a:sym typeface="AYT Foundation Sans Light"/>
              </a:defRPr>
            </a:pPr>
            <a:r>
              <a:rPr sz="2500" dirty="0">
                <a:latin typeface="Arial" panose="020B0604020202020204" pitchFamily="34" charset="0"/>
                <a:cs typeface="Arial" panose="020B0604020202020204" pitchFamily="34" charset="0"/>
              </a:rPr>
              <a:t>BEGIN with a tie-in to the photo</a:t>
            </a:r>
            <a:r>
              <a:rPr lang="en-US" sz="2500" dirty="0">
                <a:latin typeface="Arial" panose="020B0604020202020204" pitchFamily="34" charset="0"/>
                <a:cs typeface="Arial" panose="020B0604020202020204" pitchFamily="34" charset="0"/>
              </a:rPr>
              <a:t>. C</a:t>
            </a:r>
            <a:r>
              <a:rPr sz="2500" dirty="0">
                <a:latin typeface="Arial" panose="020B0604020202020204" pitchFamily="34" charset="0"/>
                <a:cs typeface="Arial" panose="020B0604020202020204" pitchFamily="34" charset="0"/>
              </a:rPr>
              <a:t>an be a mini headlin</a:t>
            </a:r>
            <a:r>
              <a:rPr lang="en-US" sz="2500" dirty="0">
                <a:latin typeface="Arial" panose="020B0604020202020204" pitchFamily="34" charset="0"/>
                <a:cs typeface="Arial" panose="020B0604020202020204" pitchFamily="34" charset="0"/>
              </a:rPr>
              <a:t>e or a</a:t>
            </a:r>
            <a:r>
              <a:rPr sz="2500" dirty="0">
                <a:latin typeface="Arial" panose="020B0604020202020204" pitchFamily="34" charset="0"/>
                <a:cs typeface="Arial" panose="020B0604020202020204" pitchFamily="34" charset="0"/>
              </a:rPr>
              <a:t> unique beginning to the caption, </a:t>
            </a:r>
            <a:r>
              <a:rPr lang="en-US" sz="2500" dirty="0">
                <a:latin typeface="Arial" panose="020B0604020202020204" pitchFamily="34" charset="0"/>
                <a:cs typeface="Arial" panose="020B0604020202020204" pitchFamily="34" charset="0"/>
              </a:rPr>
              <a:t>which </a:t>
            </a:r>
            <a:r>
              <a:rPr sz="2500" dirty="0">
                <a:latin typeface="Arial" panose="020B0604020202020204" pitchFamily="34" charset="0"/>
                <a:cs typeface="Arial" panose="020B0604020202020204" pitchFamily="34" charset="0"/>
              </a:rPr>
              <a:t>connects reader to photo verbally &amp; visually.</a:t>
            </a:r>
            <a:r>
              <a:rPr dirty="0">
                <a:latin typeface="Arial" panose="020B0604020202020204" pitchFamily="34" charset="0"/>
                <a:cs typeface="Arial" panose="020B0604020202020204" pitchFamily="34" charset="0"/>
              </a:rPr>
              <a:t> </a:t>
            </a:r>
          </a:p>
          <a:p>
            <a:pPr>
              <a:defRPr sz="2400">
                <a:latin typeface="AYT Foundation Sans Light"/>
                <a:ea typeface="AYT Foundation Sans Light"/>
                <a:cs typeface="AYT Foundation Sans Light"/>
                <a:sym typeface="AYT Foundation Sans Light"/>
              </a:defRPr>
            </a:pPr>
            <a:endParaRPr dirty="0">
              <a:latin typeface="Arial" panose="020B0604020202020204" pitchFamily="34" charset="0"/>
              <a:cs typeface="Arial" panose="020B0604020202020204" pitchFamily="34" charset="0"/>
            </a:endParaRPr>
          </a:p>
          <a:p>
            <a:pPr>
              <a:defRPr sz="2500" cap="small">
                <a:latin typeface="AYT Foundation Sans Light"/>
                <a:ea typeface="AYT Foundation Sans Light"/>
                <a:cs typeface="AYT Foundation Sans Light"/>
                <a:sym typeface="AYT Foundation Sans Light"/>
              </a:defRPr>
            </a:pPr>
            <a:r>
              <a:rPr dirty="0">
                <a:latin typeface="Arial Black" panose="020B0A04020102020204" pitchFamily="34" charset="0"/>
                <a:ea typeface="AYT Foundation Sans Black"/>
                <a:cs typeface="Arial" panose="020B0604020202020204" pitchFamily="34" charset="0"/>
                <a:sym typeface="AYT Foundation Sans Black"/>
              </a:rPr>
              <a:t>ARTIST AT WORK.</a:t>
            </a:r>
          </a:p>
        </p:txBody>
      </p:sp>
      <p:pic>
        <p:nvPicPr>
          <p:cNvPr id="267" name="07_hocobills_101914_nc.jpg" descr="07_hocobills_101914_n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8421" y="1753436"/>
            <a:ext cx="3614276" cy="4599024"/>
          </a:xfrm>
          <a:prstGeom prst="rect">
            <a:avLst/>
          </a:prstGeom>
          <a:ln w="12700">
            <a:miter lim="400000"/>
          </a:ln>
        </p:spPr>
      </p:pic>
      <p:pic>
        <p:nvPicPr>
          <p:cNvPr id="6" name="Picture 5">
            <a:extLst>
              <a:ext uri="{FF2B5EF4-FFF2-40B4-BE49-F238E27FC236}">
                <a16:creationId xmlns="" xmlns:a16="http://schemas.microsoft.com/office/drawing/2014/main" id="{6A6F59CD-F371-054B-AE93-576B0AED11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2"/>
          <p:cNvSpPr txBox="1"/>
          <p:nvPr/>
        </p:nvSpPr>
        <p:spPr>
          <a:xfrm>
            <a:off x="460098" y="1417988"/>
            <a:ext cx="92396"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endParaRPr dirty="0">
              <a:latin typeface="Arial Black" panose="020B0A04020102020204" pitchFamily="34" charset="0"/>
              <a:cs typeface="Arial" panose="020B0604020202020204" pitchFamily="34" charset="0"/>
            </a:endParaRPr>
          </a:p>
        </p:txBody>
      </p:sp>
      <p:sp>
        <p:nvSpPr>
          <p:cNvPr id="270" name="FIRST SENTENCE. Answers who, what, when, where, and is written in present tense with action verbs and visual nouns.…"/>
          <p:cNvSpPr txBox="1"/>
          <p:nvPr/>
        </p:nvSpPr>
        <p:spPr>
          <a:xfrm>
            <a:off x="460098" y="2667653"/>
            <a:ext cx="6868697" cy="355481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500">
                <a:latin typeface="AYT Foundation Sans Light"/>
                <a:ea typeface="AYT Foundation Sans Light"/>
                <a:cs typeface="AYT Foundation Sans Light"/>
                <a:sym typeface="AYT Foundation Sans Light"/>
              </a:defRPr>
            </a:pPr>
            <a:r>
              <a:rPr dirty="0">
                <a:latin typeface="Arial" panose="020B0604020202020204" pitchFamily="34" charset="0"/>
                <a:cs typeface="Arial" panose="020B0604020202020204" pitchFamily="34" charset="0"/>
              </a:rPr>
              <a:t>FIRST SENTENCE. Answers who, what, when, where and is written in present tense with action verbs and visual nouns.</a:t>
            </a:r>
          </a:p>
          <a:p>
            <a:pPr>
              <a:defRPr sz="2500">
                <a:latin typeface="AYT Foundation Sans Light"/>
                <a:ea typeface="AYT Foundation Sans Light"/>
                <a:cs typeface="AYT Foundation Sans Light"/>
                <a:sym typeface="AYT Foundation Sans Light"/>
              </a:defRPr>
            </a:pPr>
            <a:endParaRPr dirty="0">
              <a:latin typeface="Arial" panose="020B0604020202020204" pitchFamily="34" charset="0"/>
              <a:cs typeface="Arial" panose="020B0604020202020204" pitchFamily="34" charset="0"/>
            </a:endParaRPr>
          </a:p>
          <a:p>
            <a:pPr>
              <a:defRPr sz="2500">
                <a:latin typeface="AYT Foundation Sans Light"/>
                <a:ea typeface="AYT Foundation Sans Light"/>
                <a:cs typeface="AYT Foundation Sans Light"/>
                <a:sym typeface="AYT Foundation Sans Light"/>
              </a:defRPr>
            </a:pPr>
            <a:endParaRPr dirty="0">
              <a:latin typeface="Arial" panose="020B0604020202020204" pitchFamily="34" charset="0"/>
              <a:cs typeface="Arial" panose="020B0604020202020204" pitchFamily="34" charset="0"/>
            </a:endParaRPr>
          </a:p>
          <a:p>
            <a:pPr>
              <a:defRPr sz="2500" cap="small">
                <a:latin typeface="AYT Foundation Sans Black"/>
                <a:ea typeface="AYT Foundation Sans Black"/>
                <a:cs typeface="AYT Foundation Sans Black"/>
                <a:sym typeface="AYT Foundation Sans Black"/>
              </a:defRPr>
            </a:pPr>
            <a:r>
              <a:rPr dirty="0">
                <a:latin typeface="Arial Black" panose="020B0A04020102020204" pitchFamily="34" charset="0"/>
                <a:cs typeface="Arial" panose="020B0604020202020204" pitchFamily="34" charset="0"/>
              </a:rPr>
              <a:t>Outside the art classrooms in the early morning September shade, senior Rachel Barber paints a billboard for the Art Club’s entry in homecoming.</a:t>
            </a:r>
          </a:p>
        </p:txBody>
      </p:sp>
      <p:pic>
        <p:nvPicPr>
          <p:cNvPr id="4" name="Picture 3">
            <a:extLst>
              <a:ext uri="{FF2B5EF4-FFF2-40B4-BE49-F238E27FC236}">
                <a16:creationId xmlns="" xmlns:a16="http://schemas.microsoft.com/office/drawing/2014/main" id="{549BFADC-D236-F243-B8DD-4D118FE8B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
        <p:nvSpPr>
          <p:cNvPr id="6" name="1">
            <a:extLst>
              <a:ext uri="{FF2B5EF4-FFF2-40B4-BE49-F238E27FC236}">
                <a16:creationId xmlns="" xmlns:a16="http://schemas.microsoft.com/office/drawing/2014/main" id="{F8C18900-9DCB-C04B-B3AE-F1310545C68C}"/>
              </a:ext>
            </a:extLst>
          </p:cNvPr>
          <p:cNvSpPr txBox="1"/>
          <p:nvPr/>
        </p:nvSpPr>
        <p:spPr>
          <a:xfrm>
            <a:off x="350969" y="1432714"/>
            <a:ext cx="733532"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r>
              <a:rPr lang="en-US" dirty="0">
                <a:latin typeface="Arial Black" panose="020B0A04020102020204" pitchFamily="34" charset="0"/>
                <a:cs typeface="Arial" panose="020B0604020202020204" pitchFamily="34" charset="0"/>
              </a:rPr>
              <a:t>2</a:t>
            </a:r>
            <a:endParaRPr dirty="0">
              <a:latin typeface="Arial Black" panose="020B0A04020102020204" pitchFamily="34" charset="0"/>
              <a:cs typeface="Arial" panose="020B0604020202020204" pitchFamily="34"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3"/>
          <p:cNvSpPr txBox="1"/>
          <p:nvPr/>
        </p:nvSpPr>
        <p:spPr>
          <a:xfrm>
            <a:off x="643033" y="1317099"/>
            <a:ext cx="92396"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endParaRPr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773D829A-C290-594B-AB43-EF3BB5B9D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
        <p:nvSpPr>
          <p:cNvPr id="6" name="1">
            <a:extLst>
              <a:ext uri="{FF2B5EF4-FFF2-40B4-BE49-F238E27FC236}">
                <a16:creationId xmlns="" xmlns:a16="http://schemas.microsoft.com/office/drawing/2014/main" id="{143D6B46-AF50-404C-B12B-72E44F24C644}"/>
              </a:ext>
            </a:extLst>
          </p:cNvPr>
          <p:cNvSpPr txBox="1"/>
          <p:nvPr/>
        </p:nvSpPr>
        <p:spPr>
          <a:xfrm>
            <a:off x="350969" y="1432714"/>
            <a:ext cx="733532"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r>
              <a:rPr lang="en-US" dirty="0">
                <a:latin typeface="Arial Black" panose="020B0A04020102020204" pitchFamily="34" charset="0"/>
                <a:cs typeface="Arial" panose="020B0604020202020204" pitchFamily="34" charset="0"/>
              </a:rPr>
              <a:t>3</a:t>
            </a:r>
            <a:endParaRPr dirty="0">
              <a:latin typeface="Arial Black" panose="020B0A04020102020204" pitchFamily="34" charset="0"/>
              <a:cs typeface="Arial" panose="020B0604020202020204" pitchFamily="34" charset="0"/>
            </a:endParaRPr>
          </a:p>
        </p:txBody>
      </p:sp>
      <p:sp>
        <p:nvSpPr>
          <p:cNvPr id="7" name="FIRST SENTENCE. Answers who, what, when, where, and is written in present tense with action verbs and visual nouns.…">
            <a:extLst>
              <a:ext uri="{FF2B5EF4-FFF2-40B4-BE49-F238E27FC236}">
                <a16:creationId xmlns="" xmlns:a16="http://schemas.microsoft.com/office/drawing/2014/main" id="{EE64AEBE-8A42-0942-9C69-AFCB66B892B8}"/>
              </a:ext>
            </a:extLst>
          </p:cNvPr>
          <p:cNvSpPr txBox="1"/>
          <p:nvPr/>
        </p:nvSpPr>
        <p:spPr>
          <a:xfrm>
            <a:off x="460098" y="2667653"/>
            <a:ext cx="6868697" cy="355481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500">
                <a:latin typeface="AYT Foundation Sans Light"/>
                <a:ea typeface="AYT Foundation Sans Light"/>
                <a:cs typeface="AYT Foundation Sans Light"/>
                <a:sym typeface="AYT Foundation Sans Light"/>
              </a:defRPr>
            </a:pPr>
            <a:r>
              <a:rPr lang="en-US" dirty="0">
                <a:latin typeface="Arial" panose="020B0604020202020204" pitchFamily="34" charset="0"/>
                <a:cs typeface="Arial" panose="020B0604020202020204" pitchFamily="34" charset="0"/>
              </a:rPr>
              <a:t>SECOND SENTENCE. Gives info not seen in the photo, written in past tense. Can answer why and/or how.</a:t>
            </a:r>
          </a:p>
          <a:p>
            <a:pPr>
              <a:defRPr sz="2500">
                <a:latin typeface="AYT Foundation Sans Light"/>
                <a:ea typeface="AYT Foundation Sans Light"/>
                <a:cs typeface="AYT Foundation Sans Light"/>
                <a:sym typeface="AYT Foundation Sans Light"/>
              </a:defRPr>
            </a:pPr>
            <a:endParaRPr lang="en-US" dirty="0">
              <a:latin typeface="Arial" panose="020B0604020202020204" pitchFamily="34" charset="0"/>
              <a:cs typeface="Arial" panose="020B0604020202020204" pitchFamily="34" charset="0"/>
            </a:endParaRPr>
          </a:p>
          <a:p>
            <a:pPr>
              <a:defRPr sz="2500">
                <a:latin typeface="AYT Foundation Sans Light"/>
                <a:ea typeface="AYT Foundation Sans Light"/>
                <a:cs typeface="AYT Foundation Sans Light"/>
                <a:sym typeface="AYT Foundation Sans Light"/>
              </a:defRPr>
            </a:pPr>
            <a:endParaRPr lang="en-US" dirty="0">
              <a:latin typeface="Arial" panose="020B0604020202020204" pitchFamily="34" charset="0"/>
              <a:cs typeface="Arial" panose="020B0604020202020204" pitchFamily="34" charset="0"/>
            </a:endParaRPr>
          </a:p>
          <a:p>
            <a:pPr>
              <a:defRPr sz="2500">
                <a:latin typeface="AYT Foundation Sans Light"/>
                <a:ea typeface="AYT Foundation Sans Light"/>
                <a:cs typeface="AYT Foundation Sans Light"/>
                <a:sym typeface="AYT Foundation Sans Light"/>
              </a:defRPr>
            </a:pPr>
            <a:r>
              <a:rPr lang="en-US" dirty="0">
                <a:latin typeface="Arial Black" panose="020B0A04020102020204" pitchFamily="34" charset="0"/>
                <a:cs typeface="Arial" panose="020B0604020202020204" pitchFamily="34" charset="0"/>
              </a:rPr>
              <a:t>The theme for homecoming was under the sea fantasy, and the club won third place in the contest.</a:t>
            </a:r>
          </a:p>
          <a:p>
            <a:pPr>
              <a:defRPr sz="2500">
                <a:latin typeface="AYT Foundation Sans Light"/>
                <a:ea typeface="AYT Foundation Sans Light"/>
                <a:cs typeface="AYT Foundation Sans Light"/>
                <a:sym typeface="AYT Foundation Sans Light"/>
              </a:defRPr>
            </a:pPr>
            <a:endParaRPr lang="en-US"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4"/>
          <p:cNvSpPr txBox="1"/>
          <p:nvPr/>
        </p:nvSpPr>
        <p:spPr>
          <a:xfrm>
            <a:off x="505569" y="1421158"/>
            <a:ext cx="92396"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endParaRPr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64784264-C48E-9B4B-BA06-6F515018C4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
        <p:nvSpPr>
          <p:cNvPr id="7" name="FIRST SENTENCE. Answers who, what, when, where, and is written in present tense with action verbs and visual nouns.…">
            <a:extLst>
              <a:ext uri="{FF2B5EF4-FFF2-40B4-BE49-F238E27FC236}">
                <a16:creationId xmlns="" xmlns:a16="http://schemas.microsoft.com/office/drawing/2014/main" id="{87FE58CE-163D-0E40-B75C-B0E34923A8AE}"/>
              </a:ext>
            </a:extLst>
          </p:cNvPr>
          <p:cNvSpPr txBox="1"/>
          <p:nvPr/>
        </p:nvSpPr>
        <p:spPr>
          <a:xfrm>
            <a:off x="460098" y="2667653"/>
            <a:ext cx="6868697" cy="355481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US" sz="2500" dirty="0">
                <a:latin typeface="Arial" panose="020B0604020202020204" pitchFamily="34" charset="0"/>
                <a:cs typeface="Arial" panose="020B0604020202020204" pitchFamily="34" charset="0"/>
              </a:rPr>
              <a:t>END with a meaningful quote from a key person in the photo. Ask why or how questions for the quote. Add photo credit.</a:t>
            </a:r>
          </a:p>
          <a:p>
            <a:pPr>
              <a:defRPr sz="2500">
                <a:latin typeface="AYT Foundation Sans Light"/>
                <a:ea typeface="AYT Foundation Sans Light"/>
                <a:cs typeface="AYT Foundation Sans Light"/>
                <a:sym typeface="AYT Foundation Sans Light"/>
              </a:defRPr>
            </a:pPr>
            <a:endParaRPr lang="en-US" dirty="0">
              <a:latin typeface="Arial" panose="020B0604020202020204" pitchFamily="34" charset="0"/>
              <a:cs typeface="Arial" panose="020B0604020202020204" pitchFamily="34" charset="0"/>
            </a:endParaRPr>
          </a:p>
          <a:p>
            <a:pPr>
              <a:defRPr sz="2500">
                <a:latin typeface="AYT Foundation Sans Light"/>
                <a:ea typeface="AYT Foundation Sans Light"/>
                <a:cs typeface="AYT Foundation Sans Light"/>
                <a:sym typeface="AYT Foundation Sans Light"/>
              </a:defRPr>
            </a:pPr>
            <a:endParaRPr lang="en-US" dirty="0">
              <a:latin typeface="Arial" panose="020B0604020202020204" pitchFamily="34" charset="0"/>
              <a:cs typeface="Arial" panose="020B0604020202020204" pitchFamily="34" charset="0"/>
            </a:endParaRPr>
          </a:p>
          <a:p>
            <a:r>
              <a:rPr lang="en-US" sz="2500" dirty="0">
                <a:latin typeface="Arial Black" panose="020B0A04020102020204" pitchFamily="34" charset="0"/>
                <a:cs typeface="Arial" panose="020B0604020202020204" pitchFamily="34" charset="0"/>
              </a:rPr>
              <a:t>“I sketched my idea first,” then painted the billboard with acrylics. </a:t>
            </a:r>
            <a:r>
              <a:rPr lang="en-US" sz="2500" dirty="0" err="1">
                <a:latin typeface="Arial Black" panose="020B0A04020102020204" pitchFamily="34" charset="0"/>
                <a:cs typeface="Arial" panose="020B0604020202020204" pitchFamily="34" charset="0"/>
              </a:rPr>
              <a:t>i</a:t>
            </a:r>
            <a:r>
              <a:rPr lang="en-US" sz="2500" dirty="0">
                <a:latin typeface="Arial Black" panose="020B0A04020102020204" pitchFamily="34" charset="0"/>
                <a:cs typeface="Arial" panose="020B0604020202020204" pitchFamily="34" charset="0"/>
              </a:rPr>
              <a:t> worked outside so it would dry faster.” Barber said. (Jake </a:t>
            </a:r>
            <a:r>
              <a:rPr lang="en-US" sz="2500" dirty="0" err="1">
                <a:latin typeface="Arial Black" panose="020B0A04020102020204" pitchFamily="34" charset="0"/>
                <a:cs typeface="Arial" panose="020B0604020202020204" pitchFamily="34" charset="0"/>
              </a:rPr>
              <a:t>Deen</a:t>
            </a:r>
            <a:r>
              <a:rPr lang="en-US" sz="2500" dirty="0">
                <a:latin typeface="Arial Black" panose="020B0A04020102020204" pitchFamily="34" charset="0"/>
                <a:cs typeface="Arial" panose="020B0604020202020204" pitchFamily="34" charset="0"/>
              </a:rPr>
              <a:t> photo)</a:t>
            </a:r>
            <a:endParaRPr lang="en-US" dirty="0">
              <a:latin typeface="Arial" panose="020B0604020202020204" pitchFamily="34" charset="0"/>
              <a:cs typeface="Arial" panose="020B0604020202020204" pitchFamily="34" charset="0"/>
            </a:endParaRPr>
          </a:p>
        </p:txBody>
      </p:sp>
      <p:sp>
        <p:nvSpPr>
          <p:cNvPr id="8" name="1">
            <a:extLst>
              <a:ext uri="{FF2B5EF4-FFF2-40B4-BE49-F238E27FC236}">
                <a16:creationId xmlns="" xmlns:a16="http://schemas.microsoft.com/office/drawing/2014/main" id="{04325380-E6A4-BA40-9952-03B89257A89B}"/>
              </a:ext>
            </a:extLst>
          </p:cNvPr>
          <p:cNvSpPr txBox="1"/>
          <p:nvPr/>
        </p:nvSpPr>
        <p:spPr>
          <a:xfrm>
            <a:off x="3257942" y="1421158"/>
            <a:ext cx="888132" cy="12464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7500">
                <a:latin typeface="AYT Foundation Sans Black"/>
                <a:ea typeface="AYT Foundation Sans Black"/>
                <a:cs typeface="AYT Foundation Sans Black"/>
                <a:sym typeface="AYT Foundation Sans Black"/>
              </a:defRPr>
            </a:lvl1pPr>
          </a:lstStyle>
          <a:p>
            <a:endParaRPr dirty="0">
              <a:latin typeface="Arial Black" panose="020B0A04020102020204" pitchFamily="34" charset="0"/>
              <a:cs typeface="Arial" panose="020B0604020202020204" pitchFamily="34" charset="0"/>
            </a:endParaRPr>
          </a:p>
        </p:txBody>
      </p:sp>
      <p:sp>
        <p:nvSpPr>
          <p:cNvPr id="9" name="1">
            <a:extLst>
              <a:ext uri="{FF2B5EF4-FFF2-40B4-BE49-F238E27FC236}">
                <a16:creationId xmlns="" xmlns:a16="http://schemas.microsoft.com/office/drawing/2014/main" id="{2E58CAF5-206B-DB42-B5F4-91AF7588EDA6}"/>
              </a:ext>
            </a:extLst>
          </p:cNvPr>
          <p:cNvSpPr txBox="1"/>
          <p:nvPr/>
        </p:nvSpPr>
        <p:spPr>
          <a:xfrm>
            <a:off x="350969" y="1432714"/>
            <a:ext cx="733532" cy="124649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7500">
                <a:latin typeface="AYT Foundation Sans Black"/>
                <a:ea typeface="AYT Foundation Sans Black"/>
                <a:cs typeface="AYT Foundation Sans Black"/>
                <a:sym typeface="AYT Foundation Sans Black"/>
              </a:defRPr>
            </a:lvl1pPr>
          </a:lstStyle>
          <a:p>
            <a:r>
              <a:rPr lang="en-US" dirty="0">
                <a:latin typeface="Arial Black" panose="020B0A04020102020204" pitchFamily="34" charset="0"/>
                <a:cs typeface="Arial" panose="020B0604020202020204" pitchFamily="34" charset="0"/>
              </a:rPr>
              <a:t>4</a:t>
            </a:r>
            <a:endParaRPr dirty="0">
              <a:latin typeface="Arial Black" panose="020B0A04020102020204" pitchFamily="34" charset="0"/>
              <a:cs typeface="Arial" panose="020B0604020202020204" pitchFamily="34" charset="0"/>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ARTIST AT WORK."/>
          <p:cNvSpPr txBox="1"/>
          <p:nvPr/>
        </p:nvSpPr>
        <p:spPr>
          <a:xfrm>
            <a:off x="261539" y="1636123"/>
            <a:ext cx="2679578" cy="4770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500" cap="small">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ARTIST AT WORK</a:t>
            </a:r>
            <a:r>
              <a:rPr dirty="0">
                <a:latin typeface="Arial Black" panose="020B0A04020102020204" pitchFamily="34" charset="0"/>
                <a:ea typeface="AYT Foundation Sans Black"/>
                <a:cs typeface="Arial" panose="020B0604020202020204" pitchFamily="34" charset="0"/>
                <a:sym typeface="AYT Foundation Sans Black"/>
              </a:rPr>
              <a:t>.</a:t>
            </a:r>
          </a:p>
        </p:txBody>
      </p:sp>
      <p:sp>
        <p:nvSpPr>
          <p:cNvPr id="282" name="Outside the art classrooms in the early morning September shade, senior Rachel Barber paints a billboard for the Art Club’s entry in homecoming. The theme for homecoming was under the sea fantasy, and the club won third place in the contest. “I sketched my idea first,” Barber said, “and then painted the billboard with acrylics. i worked outside so it would dry faster.” [Jake deen photo]"/>
          <p:cNvSpPr txBox="1"/>
          <p:nvPr/>
        </p:nvSpPr>
        <p:spPr>
          <a:xfrm>
            <a:off x="276715" y="2259032"/>
            <a:ext cx="4198865" cy="409342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cap="small">
                <a:latin typeface="AYT Foundation Sans Light"/>
                <a:ea typeface="AYT Foundation Sans Light"/>
                <a:cs typeface="AYT Foundation Sans Light"/>
                <a:sym typeface="AYT Foundation Sans Light"/>
              </a:defRPr>
            </a:lvl1pPr>
          </a:lstStyle>
          <a:p>
            <a:r>
              <a:rPr sz="2000" dirty="0">
                <a:latin typeface="Arial" panose="020B0604020202020204" pitchFamily="34" charset="0"/>
                <a:cs typeface="Arial" panose="020B0604020202020204" pitchFamily="34" charset="0"/>
              </a:rPr>
              <a:t>Outside the art classrooms in the early morning September shade, senior Rachel Barber paints a billboard for the Art Club’s entry in homecoming. The theme for homecoming was under the sea fantasy, and the club won third place in the contest. “I sketched my idea first,” Barber said, “and then painted the billboard with acrylics. </a:t>
            </a:r>
            <a:r>
              <a:rPr sz="2000" dirty="0" err="1">
                <a:latin typeface="Arial" panose="020B0604020202020204" pitchFamily="34" charset="0"/>
                <a:cs typeface="Arial" panose="020B0604020202020204" pitchFamily="34" charset="0"/>
              </a:rPr>
              <a:t>i</a:t>
            </a:r>
            <a:r>
              <a:rPr sz="2000" dirty="0">
                <a:latin typeface="Arial" panose="020B0604020202020204" pitchFamily="34" charset="0"/>
                <a:cs typeface="Arial" panose="020B0604020202020204" pitchFamily="34" charset="0"/>
              </a:rPr>
              <a:t> worked outside so it would dry faster.” [Jake </a:t>
            </a:r>
            <a:r>
              <a:rPr sz="2000" dirty="0" err="1">
                <a:latin typeface="Arial" panose="020B0604020202020204" pitchFamily="34" charset="0"/>
                <a:cs typeface="Arial" panose="020B0604020202020204" pitchFamily="34" charset="0"/>
              </a:rPr>
              <a:t>deen</a:t>
            </a:r>
            <a:r>
              <a:rPr sz="2000" dirty="0">
                <a:latin typeface="Arial" panose="020B0604020202020204" pitchFamily="34" charset="0"/>
                <a:cs typeface="Arial" panose="020B0604020202020204" pitchFamily="34" charset="0"/>
              </a:rPr>
              <a:t> photo]</a:t>
            </a:r>
          </a:p>
        </p:txBody>
      </p:sp>
      <p:pic>
        <p:nvPicPr>
          <p:cNvPr id="5" name="07_hocobills_101914_nc.jpg" descr="07_hocobills_101914_nc.jpg">
            <a:extLst>
              <a:ext uri="{FF2B5EF4-FFF2-40B4-BE49-F238E27FC236}">
                <a16:creationId xmlns="" xmlns:a16="http://schemas.microsoft.com/office/drawing/2014/main" id="{D5712F83-DEB4-B043-A966-C59CA8698E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8421" y="1753436"/>
            <a:ext cx="3614276" cy="4599024"/>
          </a:xfrm>
          <a:prstGeom prst="rect">
            <a:avLst/>
          </a:prstGeom>
          <a:ln w="12700">
            <a:miter lim="400000"/>
          </a:ln>
        </p:spPr>
      </p:pic>
      <p:pic>
        <p:nvPicPr>
          <p:cNvPr id="6" name="Picture 5">
            <a:extLst>
              <a:ext uri="{FF2B5EF4-FFF2-40B4-BE49-F238E27FC236}">
                <a16:creationId xmlns="" xmlns:a16="http://schemas.microsoft.com/office/drawing/2014/main" id="{DAC8F476-EF35-464E-B79F-01582F624A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REAT PHOTOS contain three SIMPLE elements."/>
          <p:cNvSpPr txBox="1"/>
          <p:nvPr/>
        </p:nvSpPr>
        <p:spPr>
          <a:xfrm>
            <a:off x="320615" y="2039853"/>
            <a:ext cx="8502770" cy="32316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6800">
                <a:latin typeface="AYT Foundation Sans Bold"/>
                <a:ea typeface="AYT Foundation Sans Bold"/>
                <a:cs typeface="AYT Foundation Sans Bold"/>
                <a:sym typeface="AYT Foundation Sans Bold"/>
              </a:defRPr>
            </a:pPr>
            <a:r>
              <a:rPr dirty="0">
                <a:solidFill>
                  <a:schemeClr val="tx1"/>
                </a:solidFill>
                <a:latin typeface="Arial Black" panose="020B0A04020102020204" pitchFamily="34" charset="0"/>
                <a:ea typeface="AYT Foundation Sans Black"/>
                <a:cs typeface="Arial" panose="020B0604020202020204" pitchFamily="34" charset="0"/>
                <a:sym typeface="AYT Foundation Sans Black"/>
              </a:rPr>
              <a:t>GREAT</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Black" panose="020B0A04020102020204" pitchFamily="34" charset="0"/>
                <a:ea typeface="AYT Foundation Sans Black"/>
                <a:cs typeface="Arial" panose="020B0604020202020204" pitchFamily="34" charset="0"/>
                <a:sym typeface="AYT Foundation Sans Black"/>
              </a:rPr>
              <a:t>PHOTOS</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ea typeface="AYT Foundation Sans Light"/>
                <a:cs typeface="Arial" panose="020B0604020202020204" pitchFamily="34" charset="0"/>
                <a:sym typeface="AYT Foundation Sans Light"/>
              </a:rPr>
              <a:t>contain three</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Black" panose="020B0A04020102020204" pitchFamily="34" charset="0"/>
                <a:ea typeface="AYT Foundation Sans Black"/>
                <a:cs typeface="Arial" panose="020B0604020202020204" pitchFamily="34" charset="0"/>
                <a:sym typeface="AYT Foundation Sans Black"/>
              </a:rPr>
              <a:t>SIMPLE</a:t>
            </a:r>
            <a:r>
              <a:rPr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ea typeface="AYT Foundation Sans Light"/>
                <a:cs typeface="Arial" panose="020B0604020202020204" pitchFamily="34" charset="0"/>
                <a:sym typeface="AYT Foundation Sans Light"/>
              </a:rPr>
              <a:t>elements.</a:t>
            </a:r>
          </a:p>
        </p:txBody>
      </p:sp>
      <p:pic>
        <p:nvPicPr>
          <p:cNvPr id="3" name="Picture 2">
            <a:extLst>
              <a:ext uri="{FF2B5EF4-FFF2-40B4-BE49-F238E27FC236}">
                <a16:creationId xmlns="" xmlns:a16="http://schemas.microsoft.com/office/drawing/2014/main" id="{83B4F289-F16F-AF47-9600-B4216F14FD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3A9EE8-C26B-1A4C-AAC4-4850A591826E}"/>
              </a:ext>
            </a:extLst>
          </p:cNvPr>
          <p:cNvSpPr/>
          <p:nvPr/>
        </p:nvSpPr>
        <p:spPr>
          <a:xfrm>
            <a:off x="444998" y="1786683"/>
            <a:ext cx="7156805" cy="457317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4" name="A FEW MORE TIPS"/>
          <p:cNvSpPr txBox="1"/>
          <p:nvPr/>
        </p:nvSpPr>
        <p:spPr>
          <a:xfrm>
            <a:off x="1450473" y="345778"/>
            <a:ext cx="6243054" cy="89255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6600">
                <a:latin typeface="AYT Foundation Sans Bold"/>
                <a:ea typeface="AYT Foundation Sans Bold"/>
                <a:cs typeface="AYT Foundation Sans Bold"/>
                <a:sym typeface="AYT Foundation Sans Bold"/>
              </a:defRPr>
            </a:pP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A</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FEW</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Black" panose="020B0A04020102020204" pitchFamily="34" charset="0"/>
                <a:ea typeface="AYT Foundation Sans Black"/>
                <a:cs typeface="Arial" panose="020B0604020202020204" pitchFamily="34" charset="0"/>
                <a:sym typeface="AYT Foundation Sans Black"/>
              </a:rPr>
              <a:t>MORE</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TIPS</a:t>
            </a:r>
          </a:p>
        </p:txBody>
      </p:sp>
      <p:sp>
        <p:nvSpPr>
          <p:cNvPr id="286" name="AVOID STARTING WITH A NAME, ING WORD OR OBVIOUS PHRASE, “PENCIL IN HAND.”…"/>
          <p:cNvSpPr txBox="1"/>
          <p:nvPr/>
        </p:nvSpPr>
        <p:spPr>
          <a:xfrm>
            <a:off x="675632" y="2159970"/>
            <a:ext cx="6312022" cy="375891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AVOID</a:t>
            </a:r>
            <a:r>
              <a:rPr sz="2000" dirty="0">
                <a:latin typeface="Arial" panose="020B0604020202020204" pitchFamily="34" charset="0"/>
                <a:cs typeface="Arial" panose="020B0604020202020204" pitchFamily="34" charset="0"/>
              </a:rPr>
              <a:t> STARTING WITH A NAME, ING WORD OR OBVIOUS PHRASE, “PENCIL IN HAND.”</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DON’T</a:t>
            </a:r>
            <a:r>
              <a:rPr sz="2000" dirty="0">
                <a:latin typeface="Arial" panose="020B0604020202020204" pitchFamily="34" charset="0"/>
                <a:cs typeface="Arial" panose="020B0604020202020204" pitchFamily="34" charset="0"/>
              </a:rPr>
              <a:t> QUOTE FACTS. ASK WHY OR HOW QUESTIONS.</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TALK</a:t>
            </a:r>
            <a:r>
              <a:rPr sz="2000" dirty="0">
                <a:latin typeface="Arial" panose="020B0604020202020204" pitchFamily="34" charset="0"/>
                <a:cs typeface="Arial" panose="020B0604020202020204" pitchFamily="34" charset="0"/>
              </a:rPr>
              <a:t> TO THE PHOTOGRAPHER WHO TOOK THE PICTURE. HE</a:t>
            </a:r>
            <a:r>
              <a:rPr lang="en-US" sz="2000" dirty="0">
                <a:latin typeface="Arial" panose="020B0604020202020204" pitchFamily="34" charset="0"/>
                <a:cs typeface="Arial" panose="020B0604020202020204" pitchFamily="34" charset="0"/>
              </a:rPr>
              <a:t>/SHE</a:t>
            </a:r>
            <a:r>
              <a:rPr sz="2000" dirty="0">
                <a:latin typeface="Arial" panose="020B0604020202020204" pitchFamily="34" charset="0"/>
                <a:cs typeface="Arial" panose="020B0604020202020204" pitchFamily="34" charset="0"/>
              </a:rPr>
              <a:t> WAS THERE. HE</a:t>
            </a:r>
            <a:r>
              <a:rPr lang="en-US" sz="2000" dirty="0">
                <a:latin typeface="Arial" panose="020B0604020202020204" pitchFamily="34" charset="0"/>
                <a:cs typeface="Arial" panose="020B0604020202020204" pitchFamily="34" charset="0"/>
              </a:rPr>
              <a:t>/SHE</a:t>
            </a:r>
            <a:r>
              <a:rPr sz="2000" dirty="0">
                <a:latin typeface="Arial" panose="020B0604020202020204" pitchFamily="34" charset="0"/>
                <a:cs typeface="Arial" panose="020B0604020202020204" pitchFamily="34" charset="0"/>
              </a:rPr>
              <a:t> HAS INFO.</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MAKE</a:t>
            </a:r>
            <a:r>
              <a:rPr sz="2000" dirty="0">
                <a:latin typeface="Arial" panose="020B0604020202020204" pitchFamily="34" charset="0"/>
                <a:cs typeface="Arial" panose="020B0604020202020204" pitchFamily="34" charset="0"/>
              </a:rPr>
              <a:t> SURE NAMES ARE SPELLED CORRECTLY.</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ID</a:t>
            </a:r>
            <a:r>
              <a:rPr sz="2000" dirty="0">
                <a:latin typeface="Arial" panose="020B0604020202020204" pitchFamily="34" charset="0"/>
                <a:cs typeface="Arial" panose="020B0604020202020204" pitchFamily="34" charset="0"/>
              </a:rPr>
              <a:t> ALL KEY PEOPLE IN PHOTO.</a:t>
            </a:r>
          </a:p>
        </p:txBody>
      </p:sp>
      <p:pic>
        <p:nvPicPr>
          <p:cNvPr id="4" name="Picture 3">
            <a:extLst>
              <a:ext uri="{FF2B5EF4-FFF2-40B4-BE49-F238E27FC236}">
                <a16:creationId xmlns="" xmlns:a16="http://schemas.microsoft.com/office/drawing/2014/main" id="{F4757E0A-1498-9B43-B42F-45E213D912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C83B453-7393-C44C-894B-194F0ABBA218}"/>
              </a:ext>
            </a:extLst>
          </p:cNvPr>
          <p:cNvSpPr/>
          <p:nvPr/>
        </p:nvSpPr>
        <p:spPr>
          <a:xfrm>
            <a:off x="444998" y="1786683"/>
            <a:ext cx="7156805" cy="457317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8" name="ID LEFT TO RIGHT, BUT DON’T USE DIRECTIONAL TERMS.…"/>
          <p:cNvSpPr txBox="1"/>
          <p:nvPr/>
        </p:nvSpPr>
        <p:spPr>
          <a:xfrm>
            <a:off x="701246" y="2193812"/>
            <a:ext cx="6644307" cy="375891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ID</a:t>
            </a:r>
            <a:r>
              <a:rPr sz="2000" dirty="0">
                <a:latin typeface="Arial" panose="020B0604020202020204" pitchFamily="34" charset="0"/>
                <a:cs typeface="Arial" panose="020B0604020202020204" pitchFamily="34" charset="0"/>
              </a:rPr>
              <a:t> LEFT TO RIGHT, BUT DON’T USE DIRECTIONAL TERMS.</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TRY </a:t>
            </a:r>
            <a:r>
              <a:rPr sz="2000" dirty="0">
                <a:latin typeface="Arial" panose="020B0604020202020204" pitchFamily="34" charset="0"/>
                <a:cs typeface="Arial" panose="020B0604020202020204" pitchFamily="34" charset="0"/>
              </a:rPr>
              <a:t>TO NOT REPEAT KEY WORDS USED IN HEAD</a:t>
            </a:r>
            <a:r>
              <a:rPr lang="en-US" sz="2000" dirty="0">
                <a:latin typeface="Arial" panose="020B0604020202020204" pitchFamily="34" charset="0"/>
                <a:cs typeface="Arial" panose="020B0604020202020204" pitchFamily="34" charset="0"/>
              </a:rPr>
              <a:t>LINE</a:t>
            </a:r>
            <a:r>
              <a:rPr sz="2000" dirty="0">
                <a:latin typeface="Arial" panose="020B0604020202020204" pitchFamily="34" charset="0"/>
                <a:cs typeface="Arial" panose="020B0604020202020204" pitchFamily="34" charset="0"/>
              </a:rPr>
              <a:t> AND FIRST SENTENCE.</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DON’T</a:t>
            </a:r>
            <a:r>
              <a:rPr sz="2000" dirty="0">
                <a:latin typeface="Arial" panose="020B0604020202020204" pitchFamily="34" charset="0"/>
                <a:cs typeface="Arial" panose="020B0604020202020204" pitchFamily="34" charset="0"/>
              </a:rPr>
              <a:t> STATE THE YEAR, USE THE WORDS “THIS YEAR,” NAME YOUR SCHOOL OR MASCOT. THOSE ARE OBVIOUS.</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AVOID</a:t>
            </a:r>
            <a:r>
              <a:rPr sz="2000" dirty="0">
                <a:latin typeface="Arial" panose="020B0604020202020204" pitchFamily="34" charset="0"/>
                <a:cs typeface="Arial" panose="020B0604020202020204" pitchFamily="34" charset="0"/>
              </a:rPr>
              <a:t> ADVERBS, LY WORDS AND EXCESSIVE USE OF ADJECTIVES.</a:t>
            </a:r>
          </a:p>
          <a:p>
            <a:pPr marL="220578" indent="-220578">
              <a:lnSpc>
                <a:spcPct val="120000"/>
              </a:lnSpc>
              <a:buSzPct val="100000"/>
              <a:buChar char="•"/>
              <a:defRPr sz="2500">
                <a:latin typeface="AYT Foundation Sans Light"/>
                <a:ea typeface="AYT Foundation Sans Light"/>
                <a:cs typeface="AYT Foundation Sans Light"/>
                <a:sym typeface="AYT Foundation Sans Light"/>
              </a:defRPr>
            </a:pPr>
            <a:r>
              <a:rPr sz="2000" dirty="0">
                <a:latin typeface="Arial Black" panose="020B0A04020102020204" pitchFamily="34" charset="0"/>
                <a:ea typeface="AYT Foundation Sans Black"/>
                <a:cs typeface="Arial" panose="020B0604020202020204" pitchFamily="34" charset="0"/>
                <a:sym typeface="AYT Foundation Sans Black"/>
              </a:rPr>
              <a:t>NO</a:t>
            </a:r>
            <a:r>
              <a:rPr sz="2000" dirty="0">
                <a:latin typeface="Arial" panose="020B0604020202020204" pitchFamily="34" charset="0"/>
                <a:cs typeface="Arial" panose="020B0604020202020204" pitchFamily="34" charset="0"/>
              </a:rPr>
              <a:t> OPINION UNLESS IT’S IN A QUOTE.</a:t>
            </a:r>
          </a:p>
        </p:txBody>
      </p:sp>
      <p:pic>
        <p:nvPicPr>
          <p:cNvPr id="3" name="Picture 2">
            <a:extLst>
              <a:ext uri="{FF2B5EF4-FFF2-40B4-BE49-F238E27FC236}">
                <a16:creationId xmlns="" xmlns:a16="http://schemas.microsoft.com/office/drawing/2014/main" id="{10540877-9743-4541-9B21-100185E169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787" y="6119601"/>
            <a:ext cx="1098227" cy="582060"/>
          </a:xfrm>
          <a:prstGeom prst="rect">
            <a:avLst/>
          </a:prstGeom>
        </p:spPr>
      </p:pic>
      <p:sp>
        <p:nvSpPr>
          <p:cNvPr id="7" name="A FEW MORE TIPS">
            <a:extLst>
              <a:ext uri="{FF2B5EF4-FFF2-40B4-BE49-F238E27FC236}">
                <a16:creationId xmlns="" xmlns:a16="http://schemas.microsoft.com/office/drawing/2014/main" id="{32D57772-2498-3846-B254-1D22C0620FCB}"/>
              </a:ext>
            </a:extLst>
          </p:cNvPr>
          <p:cNvSpPr txBox="1"/>
          <p:nvPr/>
        </p:nvSpPr>
        <p:spPr>
          <a:xfrm>
            <a:off x="1450473" y="345778"/>
            <a:ext cx="6243054" cy="89255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6600">
                <a:latin typeface="AYT Foundation Sans Bold"/>
                <a:ea typeface="AYT Foundation Sans Bold"/>
                <a:cs typeface="AYT Foundation Sans Bold"/>
                <a:sym typeface="AYT Foundation Sans Bold"/>
              </a:defRPr>
            </a:pP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A</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FEW</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Black" panose="020B0A04020102020204" pitchFamily="34" charset="0"/>
                <a:ea typeface="AYT Foundation Sans Black"/>
                <a:cs typeface="Arial" panose="020B0604020202020204" pitchFamily="34" charset="0"/>
                <a:sym typeface="AYT Foundation Sans Black"/>
              </a:rPr>
              <a:t>MORE</a:t>
            </a:r>
            <a:r>
              <a:rPr sz="5200" dirty="0">
                <a:solidFill>
                  <a:schemeClr val="bg1"/>
                </a:solidFill>
                <a:latin typeface="Arial" panose="020B0604020202020204" pitchFamily="34" charset="0"/>
                <a:cs typeface="Arial" panose="020B0604020202020204" pitchFamily="34" charset="0"/>
              </a:rPr>
              <a:t> </a:t>
            </a:r>
            <a:r>
              <a:rPr sz="5200" dirty="0">
                <a:solidFill>
                  <a:schemeClr val="bg1"/>
                </a:solidFill>
                <a:latin typeface="Arial" panose="020B0604020202020204" pitchFamily="34" charset="0"/>
                <a:ea typeface="AYT Foundation Sans Light"/>
                <a:cs typeface="Arial" panose="020B0604020202020204" pitchFamily="34" charset="0"/>
                <a:sym typeface="AYT Foundation Sans Light"/>
              </a:rPr>
              <a:t>TIPS</a:t>
            </a:r>
          </a:p>
        </p:txBody>
      </p:sp>
    </p:spTree>
  </p:cSld>
  <p:clrMapOvr>
    <a:masterClrMapping/>
  </p:clrMapOvr>
  <p:transition spd="med"/>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4068</TotalTime>
  <Words>2260</Words>
  <Application>Microsoft Office PowerPoint</Application>
  <PresentationFormat>On-screen Show (4:3)</PresentationFormat>
  <Paragraphs>293</Paragraphs>
  <Slides>91</Slides>
  <Notes>7</Notes>
  <HiddenSlides>0</HiddenSlides>
  <MMClips>4</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91</vt:i4>
      </vt:variant>
    </vt:vector>
  </HeadingPairs>
  <TitlesOfParts>
    <vt:vector size="106" baseType="lpstr">
      <vt:lpstr>Arial</vt:lpstr>
      <vt:lpstr>Arial Black</vt:lpstr>
      <vt:lpstr>Arial Narrow</vt:lpstr>
      <vt:lpstr>AYT Foundation Sans</vt:lpstr>
      <vt:lpstr>AYT Foundation Sans Black</vt:lpstr>
      <vt:lpstr>AYT Foundation Sans Bold</vt:lpstr>
      <vt:lpstr>AYT Foundation Sans Light</vt:lpstr>
      <vt:lpstr>Calibri</vt:lpstr>
      <vt:lpstr>Century Gothic</vt:lpstr>
      <vt:lpstr>Futura Md BT</vt:lpstr>
      <vt:lpstr>Myriad Pro Condensed</vt:lpstr>
      <vt:lpstr>Times New Roman</vt:lpstr>
      <vt:lpstr>Wingdings</vt:lpstr>
      <vt:lpstr>1_Office Theme</vt:lpstr>
      <vt:lpstr>Office Theme</vt:lpstr>
      <vt:lpstr>PowerPoint Presentation</vt:lpstr>
      <vt:lpstr>SHOWSTOPPER PHOTOGRAPHY  TAKE photos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Digital Photography</vt:lpstr>
      <vt:lpstr>Introduction to Digital Photography</vt:lpstr>
      <vt:lpstr>Introduction to Digital Photography</vt:lpstr>
      <vt:lpstr>Introduction to Digital Photography</vt:lpstr>
      <vt:lpstr>PowerPoint Presentation</vt:lpstr>
      <vt:lpstr>Introduction to Digital Photography</vt:lpstr>
      <vt:lpstr>Introduction to Digital Photography</vt:lpstr>
      <vt:lpstr>Introduction to Digital Photography</vt:lpstr>
      <vt:lpstr>PowerPoint Presentation</vt:lpstr>
      <vt:lpstr>Introduction to Digital Photography</vt:lpstr>
      <vt:lpstr>Introduction to Digital Photography</vt:lpstr>
      <vt:lpstr>Introduction to Digital Photography</vt:lpstr>
      <vt:lpstr>Introduction to Digital Photography</vt:lpstr>
      <vt:lpstr>PowerPoint Presentation</vt:lpstr>
      <vt:lpstr>Introduction to Digital Photography</vt:lpstr>
      <vt:lpstr>Introduction to Digital Photography</vt:lpstr>
      <vt:lpstr>Introduction to Digital Photography</vt:lpstr>
      <vt:lpstr>Introduction to Digital Photography</vt:lpstr>
      <vt:lpstr>Introduction to Digital Photography</vt:lpstr>
      <vt:lpstr>Introduction to Digital Photography</vt:lpstr>
      <vt:lpstr>Introduction to Digital Photography</vt:lpstr>
      <vt:lpstr>PowerPoint Presentation</vt:lpstr>
      <vt:lpstr>Introduction to Digital Photography</vt:lpstr>
      <vt:lpstr>Introduction to Digital Photography</vt:lpstr>
      <vt:lpstr>Introduction to Digital Photography</vt:lpstr>
      <vt:lpstr>Introduction to Digital Photography</vt:lpstr>
      <vt:lpstr>Introduction to Digital Photography</vt:lpstr>
      <vt:lpstr>Introduction to Digital Photography</vt:lpstr>
      <vt:lpstr>Introduction to Digital Photography</vt:lpstr>
      <vt:lpstr>Introduction to Digital Photography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logsdol</dc:creator>
  <cp:lastModifiedBy>Emma Conner</cp:lastModifiedBy>
  <cp:revision>63</cp:revision>
  <dcterms:created xsi:type="dcterms:W3CDTF">2018-05-24T15:50:31Z</dcterms:created>
  <dcterms:modified xsi:type="dcterms:W3CDTF">2019-09-04T17:49:20Z</dcterms:modified>
</cp:coreProperties>
</file>